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92" r:id="rId2"/>
    <p:sldId id="746" r:id="rId3"/>
    <p:sldId id="743" r:id="rId4"/>
    <p:sldId id="715" r:id="rId5"/>
    <p:sldId id="716" r:id="rId6"/>
    <p:sldId id="717" r:id="rId7"/>
    <p:sldId id="718" r:id="rId8"/>
    <p:sldId id="719" r:id="rId9"/>
    <p:sldId id="720" r:id="rId10"/>
    <p:sldId id="721" r:id="rId11"/>
    <p:sldId id="722" r:id="rId12"/>
    <p:sldId id="742" r:id="rId13"/>
    <p:sldId id="725" r:id="rId14"/>
    <p:sldId id="726" r:id="rId15"/>
    <p:sldId id="727" r:id="rId16"/>
    <p:sldId id="263" r:id="rId17"/>
    <p:sldId id="728" r:id="rId18"/>
    <p:sldId id="733" r:id="rId19"/>
    <p:sldId id="738" r:id="rId20"/>
    <p:sldId id="739" r:id="rId21"/>
    <p:sldId id="276" r:id="rId22"/>
    <p:sldId id="274" r:id="rId23"/>
    <p:sldId id="275" r:id="rId24"/>
    <p:sldId id="740" r:id="rId25"/>
    <p:sldId id="737" r:id="rId26"/>
    <p:sldId id="730" r:id="rId27"/>
    <p:sldId id="729" r:id="rId28"/>
    <p:sldId id="731" r:id="rId29"/>
    <p:sldId id="732" r:id="rId30"/>
    <p:sldId id="745" r:id="rId31"/>
    <p:sldId id="713" r:id="rId3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5AB716-1208-4AB6-B44E-AA57AFFAE24D}" v="8" dt="2021-03-26T18:00:21.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snapToObjects="1">
      <p:cViewPr varScale="1">
        <p:scale>
          <a:sx n="78" d="100"/>
          <a:sy n="78"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userId="734048d45b8f99b5" providerId="LiveId" clId="{2E5AB716-1208-4AB6-B44E-AA57AFFAE24D}"/>
    <pc:docChg chg="custSel addSld delSld modSld">
      <pc:chgData name="ALEXANDRE" userId="734048d45b8f99b5" providerId="LiveId" clId="{2E5AB716-1208-4AB6-B44E-AA57AFFAE24D}" dt="2021-03-26T18:00:21.640" v="29" actId="1076"/>
      <pc:docMkLst>
        <pc:docMk/>
      </pc:docMkLst>
      <pc:sldChg chg="modSp del mod">
        <pc:chgData name="ALEXANDRE" userId="734048d45b8f99b5" providerId="LiveId" clId="{2E5AB716-1208-4AB6-B44E-AA57AFFAE24D}" dt="2021-03-16T12:14:18.184" v="4" actId="47"/>
        <pc:sldMkLst>
          <pc:docMk/>
          <pc:sldMk cId="1673537206" sldId="257"/>
        </pc:sldMkLst>
        <pc:spChg chg="mod">
          <ac:chgData name="ALEXANDRE" userId="734048d45b8f99b5" providerId="LiveId" clId="{2E5AB716-1208-4AB6-B44E-AA57AFFAE24D}" dt="2021-03-16T12:13:48.309" v="0" actId="20577"/>
          <ac:spMkLst>
            <pc:docMk/>
            <pc:sldMk cId="1673537206" sldId="257"/>
            <ac:spMk id="4" creationId="{10FC7B3D-DECB-6B4A-B36D-F34E590AB03F}"/>
          </ac:spMkLst>
        </pc:spChg>
      </pc:sldChg>
      <pc:sldChg chg="del">
        <pc:chgData name="ALEXANDRE" userId="734048d45b8f99b5" providerId="LiveId" clId="{2E5AB716-1208-4AB6-B44E-AA57AFFAE24D}" dt="2021-03-16T12:14:48.815" v="12" actId="47"/>
        <pc:sldMkLst>
          <pc:docMk/>
          <pc:sldMk cId="2053095364" sldId="403"/>
        </pc:sldMkLst>
      </pc:sldChg>
      <pc:sldChg chg="del">
        <pc:chgData name="ALEXANDRE" userId="734048d45b8f99b5" providerId="LiveId" clId="{2E5AB716-1208-4AB6-B44E-AA57AFFAE24D}" dt="2021-03-16T12:14:48.815" v="12" actId="47"/>
        <pc:sldMkLst>
          <pc:docMk/>
          <pc:sldMk cId="944507667" sldId="404"/>
        </pc:sldMkLst>
      </pc:sldChg>
      <pc:sldChg chg="del">
        <pc:chgData name="ALEXANDRE" userId="734048d45b8f99b5" providerId="LiveId" clId="{2E5AB716-1208-4AB6-B44E-AA57AFFAE24D}" dt="2021-03-16T12:14:48.815" v="12" actId="47"/>
        <pc:sldMkLst>
          <pc:docMk/>
          <pc:sldMk cId="3875957722" sldId="684"/>
        </pc:sldMkLst>
      </pc:sldChg>
      <pc:sldChg chg="del">
        <pc:chgData name="ALEXANDRE" userId="734048d45b8f99b5" providerId="LiveId" clId="{2E5AB716-1208-4AB6-B44E-AA57AFFAE24D}" dt="2021-03-16T12:14:48.815" v="12" actId="47"/>
        <pc:sldMkLst>
          <pc:docMk/>
          <pc:sldMk cId="180915020" sldId="685"/>
        </pc:sldMkLst>
      </pc:sldChg>
      <pc:sldChg chg="del">
        <pc:chgData name="ALEXANDRE" userId="734048d45b8f99b5" providerId="LiveId" clId="{2E5AB716-1208-4AB6-B44E-AA57AFFAE24D}" dt="2021-03-16T12:14:48.815" v="12" actId="47"/>
        <pc:sldMkLst>
          <pc:docMk/>
          <pc:sldMk cId="625434561" sldId="686"/>
        </pc:sldMkLst>
      </pc:sldChg>
      <pc:sldChg chg="del">
        <pc:chgData name="ALEXANDRE" userId="734048d45b8f99b5" providerId="LiveId" clId="{2E5AB716-1208-4AB6-B44E-AA57AFFAE24D}" dt="2021-03-16T12:14:48.815" v="12" actId="47"/>
        <pc:sldMkLst>
          <pc:docMk/>
          <pc:sldMk cId="3983268472" sldId="687"/>
        </pc:sldMkLst>
      </pc:sldChg>
      <pc:sldChg chg="del">
        <pc:chgData name="ALEXANDRE" userId="734048d45b8f99b5" providerId="LiveId" clId="{2E5AB716-1208-4AB6-B44E-AA57AFFAE24D}" dt="2021-03-16T12:14:48.815" v="12" actId="47"/>
        <pc:sldMkLst>
          <pc:docMk/>
          <pc:sldMk cId="2487112812" sldId="688"/>
        </pc:sldMkLst>
      </pc:sldChg>
      <pc:sldChg chg="del">
        <pc:chgData name="ALEXANDRE" userId="734048d45b8f99b5" providerId="LiveId" clId="{2E5AB716-1208-4AB6-B44E-AA57AFFAE24D}" dt="2021-03-16T12:14:48.815" v="12" actId="47"/>
        <pc:sldMkLst>
          <pc:docMk/>
          <pc:sldMk cId="2143098234" sldId="689"/>
        </pc:sldMkLst>
      </pc:sldChg>
      <pc:sldChg chg="del">
        <pc:chgData name="ALEXANDRE" userId="734048d45b8f99b5" providerId="LiveId" clId="{2E5AB716-1208-4AB6-B44E-AA57AFFAE24D}" dt="2021-03-16T12:14:48.815" v="12" actId="47"/>
        <pc:sldMkLst>
          <pc:docMk/>
          <pc:sldMk cId="3327617499" sldId="690"/>
        </pc:sldMkLst>
      </pc:sldChg>
      <pc:sldChg chg="del">
        <pc:chgData name="ALEXANDRE" userId="734048d45b8f99b5" providerId="LiveId" clId="{2E5AB716-1208-4AB6-B44E-AA57AFFAE24D}" dt="2021-03-16T12:14:48.815" v="12" actId="47"/>
        <pc:sldMkLst>
          <pc:docMk/>
          <pc:sldMk cId="2788936582" sldId="691"/>
        </pc:sldMkLst>
      </pc:sldChg>
      <pc:sldChg chg="del">
        <pc:chgData name="ALEXANDRE" userId="734048d45b8f99b5" providerId="LiveId" clId="{2E5AB716-1208-4AB6-B44E-AA57AFFAE24D}" dt="2021-03-16T12:14:48.815" v="12" actId="47"/>
        <pc:sldMkLst>
          <pc:docMk/>
          <pc:sldMk cId="3002909051" sldId="692"/>
        </pc:sldMkLst>
      </pc:sldChg>
      <pc:sldChg chg="del">
        <pc:chgData name="ALEXANDRE" userId="734048d45b8f99b5" providerId="LiveId" clId="{2E5AB716-1208-4AB6-B44E-AA57AFFAE24D}" dt="2021-03-16T12:14:48.815" v="12" actId="47"/>
        <pc:sldMkLst>
          <pc:docMk/>
          <pc:sldMk cId="2153971769" sldId="693"/>
        </pc:sldMkLst>
      </pc:sldChg>
      <pc:sldChg chg="del">
        <pc:chgData name="ALEXANDRE" userId="734048d45b8f99b5" providerId="LiveId" clId="{2E5AB716-1208-4AB6-B44E-AA57AFFAE24D}" dt="2021-03-16T12:14:48.815" v="12" actId="47"/>
        <pc:sldMkLst>
          <pc:docMk/>
          <pc:sldMk cId="1820662665" sldId="694"/>
        </pc:sldMkLst>
      </pc:sldChg>
      <pc:sldChg chg="del">
        <pc:chgData name="ALEXANDRE" userId="734048d45b8f99b5" providerId="LiveId" clId="{2E5AB716-1208-4AB6-B44E-AA57AFFAE24D}" dt="2021-03-16T12:14:48.815" v="12" actId="47"/>
        <pc:sldMkLst>
          <pc:docMk/>
          <pc:sldMk cId="2778469515" sldId="695"/>
        </pc:sldMkLst>
      </pc:sldChg>
      <pc:sldChg chg="del">
        <pc:chgData name="ALEXANDRE" userId="734048d45b8f99b5" providerId="LiveId" clId="{2E5AB716-1208-4AB6-B44E-AA57AFFAE24D}" dt="2021-03-16T12:14:48.815" v="12" actId="47"/>
        <pc:sldMkLst>
          <pc:docMk/>
          <pc:sldMk cId="303939155" sldId="696"/>
        </pc:sldMkLst>
      </pc:sldChg>
      <pc:sldChg chg="del">
        <pc:chgData name="ALEXANDRE" userId="734048d45b8f99b5" providerId="LiveId" clId="{2E5AB716-1208-4AB6-B44E-AA57AFFAE24D}" dt="2021-03-16T12:14:48.815" v="12" actId="47"/>
        <pc:sldMkLst>
          <pc:docMk/>
          <pc:sldMk cId="2944958903" sldId="697"/>
        </pc:sldMkLst>
      </pc:sldChg>
      <pc:sldChg chg="del">
        <pc:chgData name="ALEXANDRE" userId="734048d45b8f99b5" providerId="LiveId" clId="{2E5AB716-1208-4AB6-B44E-AA57AFFAE24D}" dt="2021-03-16T12:14:48.815" v="12" actId="47"/>
        <pc:sldMkLst>
          <pc:docMk/>
          <pc:sldMk cId="2063359005" sldId="698"/>
        </pc:sldMkLst>
      </pc:sldChg>
      <pc:sldChg chg="del">
        <pc:chgData name="ALEXANDRE" userId="734048d45b8f99b5" providerId="LiveId" clId="{2E5AB716-1208-4AB6-B44E-AA57AFFAE24D}" dt="2021-03-16T12:14:48.815" v="12" actId="47"/>
        <pc:sldMkLst>
          <pc:docMk/>
          <pc:sldMk cId="989944836" sldId="699"/>
        </pc:sldMkLst>
      </pc:sldChg>
      <pc:sldChg chg="del">
        <pc:chgData name="ALEXANDRE" userId="734048d45b8f99b5" providerId="LiveId" clId="{2E5AB716-1208-4AB6-B44E-AA57AFFAE24D}" dt="2021-03-16T12:14:48.815" v="12" actId="47"/>
        <pc:sldMkLst>
          <pc:docMk/>
          <pc:sldMk cId="1520653052" sldId="700"/>
        </pc:sldMkLst>
      </pc:sldChg>
      <pc:sldChg chg="del">
        <pc:chgData name="ALEXANDRE" userId="734048d45b8f99b5" providerId="LiveId" clId="{2E5AB716-1208-4AB6-B44E-AA57AFFAE24D}" dt="2021-03-16T12:14:48.815" v="12" actId="47"/>
        <pc:sldMkLst>
          <pc:docMk/>
          <pc:sldMk cId="1196920652" sldId="701"/>
        </pc:sldMkLst>
      </pc:sldChg>
      <pc:sldChg chg="del">
        <pc:chgData name="ALEXANDRE" userId="734048d45b8f99b5" providerId="LiveId" clId="{2E5AB716-1208-4AB6-B44E-AA57AFFAE24D}" dt="2021-03-16T12:14:48.815" v="12" actId="47"/>
        <pc:sldMkLst>
          <pc:docMk/>
          <pc:sldMk cId="2951232374" sldId="702"/>
        </pc:sldMkLst>
      </pc:sldChg>
      <pc:sldChg chg="del">
        <pc:chgData name="ALEXANDRE" userId="734048d45b8f99b5" providerId="LiveId" clId="{2E5AB716-1208-4AB6-B44E-AA57AFFAE24D}" dt="2021-03-16T12:14:48.815" v="12" actId="47"/>
        <pc:sldMkLst>
          <pc:docMk/>
          <pc:sldMk cId="678647581" sldId="703"/>
        </pc:sldMkLst>
      </pc:sldChg>
      <pc:sldChg chg="del">
        <pc:chgData name="ALEXANDRE" userId="734048d45b8f99b5" providerId="LiveId" clId="{2E5AB716-1208-4AB6-B44E-AA57AFFAE24D}" dt="2021-03-16T12:14:48.815" v="12" actId="47"/>
        <pc:sldMkLst>
          <pc:docMk/>
          <pc:sldMk cId="2093870841" sldId="704"/>
        </pc:sldMkLst>
      </pc:sldChg>
      <pc:sldChg chg="del">
        <pc:chgData name="ALEXANDRE" userId="734048d45b8f99b5" providerId="LiveId" clId="{2E5AB716-1208-4AB6-B44E-AA57AFFAE24D}" dt="2021-03-16T12:14:48.815" v="12" actId="47"/>
        <pc:sldMkLst>
          <pc:docMk/>
          <pc:sldMk cId="3001136504" sldId="705"/>
        </pc:sldMkLst>
      </pc:sldChg>
      <pc:sldChg chg="del">
        <pc:chgData name="ALEXANDRE" userId="734048d45b8f99b5" providerId="LiveId" clId="{2E5AB716-1208-4AB6-B44E-AA57AFFAE24D}" dt="2021-03-16T12:14:48.815" v="12" actId="47"/>
        <pc:sldMkLst>
          <pc:docMk/>
          <pc:sldMk cId="3091897170" sldId="706"/>
        </pc:sldMkLst>
      </pc:sldChg>
      <pc:sldChg chg="del">
        <pc:chgData name="ALEXANDRE" userId="734048d45b8f99b5" providerId="LiveId" clId="{2E5AB716-1208-4AB6-B44E-AA57AFFAE24D}" dt="2021-03-16T12:14:48.815" v="12" actId="47"/>
        <pc:sldMkLst>
          <pc:docMk/>
          <pc:sldMk cId="3473124929" sldId="707"/>
        </pc:sldMkLst>
      </pc:sldChg>
      <pc:sldChg chg="del">
        <pc:chgData name="ALEXANDRE" userId="734048d45b8f99b5" providerId="LiveId" clId="{2E5AB716-1208-4AB6-B44E-AA57AFFAE24D}" dt="2021-03-16T12:14:48.815" v="12" actId="47"/>
        <pc:sldMkLst>
          <pc:docMk/>
          <pc:sldMk cId="1775974390" sldId="708"/>
        </pc:sldMkLst>
      </pc:sldChg>
      <pc:sldChg chg="del">
        <pc:chgData name="ALEXANDRE" userId="734048d45b8f99b5" providerId="LiveId" clId="{2E5AB716-1208-4AB6-B44E-AA57AFFAE24D}" dt="2021-03-16T12:14:48.815" v="12" actId="47"/>
        <pc:sldMkLst>
          <pc:docMk/>
          <pc:sldMk cId="1289393131" sldId="709"/>
        </pc:sldMkLst>
      </pc:sldChg>
      <pc:sldChg chg="del">
        <pc:chgData name="ALEXANDRE" userId="734048d45b8f99b5" providerId="LiveId" clId="{2E5AB716-1208-4AB6-B44E-AA57AFFAE24D}" dt="2021-03-16T12:14:48.815" v="12" actId="47"/>
        <pc:sldMkLst>
          <pc:docMk/>
          <pc:sldMk cId="1536892867" sldId="710"/>
        </pc:sldMkLst>
      </pc:sldChg>
      <pc:sldChg chg="del">
        <pc:chgData name="ALEXANDRE" userId="734048d45b8f99b5" providerId="LiveId" clId="{2E5AB716-1208-4AB6-B44E-AA57AFFAE24D}" dt="2021-03-16T12:14:48.815" v="12" actId="47"/>
        <pc:sldMkLst>
          <pc:docMk/>
          <pc:sldMk cId="3315054541" sldId="711"/>
        </pc:sldMkLst>
      </pc:sldChg>
      <pc:sldChg chg="del">
        <pc:chgData name="ALEXANDRE" userId="734048d45b8f99b5" providerId="LiveId" clId="{2E5AB716-1208-4AB6-B44E-AA57AFFAE24D}" dt="2021-03-16T12:14:48.815" v="12" actId="47"/>
        <pc:sldMkLst>
          <pc:docMk/>
          <pc:sldMk cId="4179743404" sldId="712"/>
        </pc:sldMkLst>
      </pc:sldChg>
      <pc:sldChg chg="del">
        <pc:chgData name="ALEXANDRE" userId="734048d45b8f99b5" providerId="LiveId" clId="{2E5AB716-1208-4AB6-B44E-AA57AFFAE24D}" dt="2021-03-16T12:15:01.715" v="14" actId="47"/>
        <pc:sldMkLst>
          <pc:docMk/>
          <pc:sldMk cId="669745980" sldId="714"/>
        </pc:sldMkLst>
      </pc:sldChg>
      <pc:sldChg chg="modSp mod">
        <pc:chgData name="ALEXANDRE" userId="734048d45b8f99b5" providerId="LiveId" clId="{2E5AB716-1208-4AB6-B44E-AA57AFFAE24D}" dt="2021-03-26T17:48:44.401" v="21" actId="113"/>
        <pc:sldMkLst>
          <pc:docMk/>
          <pc:sldMk cId="859837025" sldId="716"/>
        </pc:sldMkLst>
        <pc:spChg chg="mod">
          <ac:chgData name="ALEXANDRE" userId="734048d45b8f99b5" providerId="LiveId" clId="{2E5AB716-1208-4AB6-B44E-AA57AFFAE24D}" dt="2021-03-26T17:48:44.401" v="21" actId="113"/>
          <ac:spMkLst>
            <pc:docMk/>
            <pc:sldMk cId="859837025" sldId="716"/>
            <ac:spMk id="3" creationId="{2D4C1F5B-1C4B-4A3E-9A52-78E44BEB9DCB}"/>
          </ac:spMkLst>
        </pc:spChg>
      </pc:sldChg>
      <pc:sldChg chg="modSp mod">
        <pc:chgData name="ALEXANDRE" userId="734048d45b8f99b5" providerId="LiveId" clId="{2E5AB716-1208-4AB6-B44E-AA57AFFAE24D}" dt="2021-03-26T17:50:41.003" v="22" actId="113"/>
        <pc:sldMkLst>
          <pc:docMk/>
          <pc:sldMk cId="381897879" sldId="720"/>
        </pc:sldMkLst>
        <pc:spChg chg="mod">
          <ac:chgData name="ALEXANDRE" userId="734048d45b8f99b5" providerId="LiveId" clId="{2E5AB716-1208-4AB6-B44E-AA57AFFAE24D}" dt="2021-03-26T17:50:41.003" v="22" actId="113"/>
          <ac:spMkLst>
            <pc:docMk/>
            <pc:sldMk cId="381897879" sldId="720"/>
            <ac:spMk id="6" creationId="{CB11E54A-29E1-4226-9E4B-915CCEBED25C}"/>
          </ac:spMkLst>
        </pc:spChg>
      </pc:sldChg>
      <pc:sldChg chg="del">
        <pc:chgData name="ALEXANDRE" userId="734048d45b8f99b5" providerId="LiveId" clId="{2E5AB716-1208-4AB6-B44E-AA57AFFAE24D}" dt="2021-03-16T12:14:48.815" v="12" actId="47"/>
        <pc:sldMkLst>
          <pc:docMk/>
          <pc:sldMk cId="2084870499" sldId="734"/>
        </pc:sldMkLst>
      </pc:sldChg>
      <pc:sldChg chg="del">
        <pc:chgData name="ALEXANDRE" userId="734048d45b8f99b5" providerId="LiveId" clId="{2E5AB716-1208-4AB6-B44E-AA57AFFAE24D}" dt="2021-03-16T12:14:48.815" v="12" actId="47"/>
        <pc:sldMkLst>
          <pc:docMk/>
          <pc:sldMk cId="4121742753" sldId="735"/>
        </pc:sldMkLst>
      </pc:sldChg>
      <pc:sldChg chg="del">
        <pc:chgData name="ALEXANDRE" userId="734048d45b8f99b5" providerId="LiveId" clId="{2E5AB716-1208-4AB6-B44E-AA57AFFAE24D}" dt="2021-03-16T12:14:48.815" v="12" actId="47"/>
        <pc:sldMkLst>
          <pc:docMk/>
          <pc:sldMk cId="317862765" sldId="741"/>
        </pc:sldMkLst>
      </pc:sldChg>
      <pc:sldChg chg="delSp modSp add mod setBg delDesignElem">
        <pc:chgData name="ALEXANDRE" userId="734048d45b8f99b5" providerId="LiveId" clId="{2E5AB716-1208-4AB6-B44E-AA57AFFAE24D}" dt="2021-03-16T12:16:45.884" v="17" actId="1076"/>
        <pc:sldMkLst>
          <pc:docMk/>
          <pc:sldMk cId="1028661493" sldId="743"/>
        </pc:sldMkLst>
        <pc:spChg chg="mod">
          <ac:chgData name="ALEXANDRE" userId="734048d45b8f99b5" providerId="LiveId" clId="{2E5AB716-1208-4AB6-B44E-AA57AFFAE24D}" dt="2021-03-16T12:14:37.363" v="11" actId="20577"/>
          <ac:spMkLst>
            <pc:docMk/>
            <pc:sldMk cId="1028661493" sldId="743"/>
            <ac:spMk id="4" creationId="{10FC7B3D-DECB-6B4A-B36D-F34E590AB03F}"/>
          </ac:spMkLst>
        </pc:spChg>
        <pc:spChg chg="mod">
          <ac:chgData name="ALEXANDRE" userId="734048d45b8f99b5" providerId="LiveId" clId="{2E5AB716-1208-4AB6-B44E-AA57AFFAE24D}" dt="2021-03-16T12:16:45.884" v="17" actId="1076"/>
          <ac:spMkLst>
            <pc:docMk/>
            <pc:sldMk cId="1028661493" sldId="743"/>
            <ac:spMk id="7" creationId="{9033DC5E-112F-4E31-BEC8-F07E06D15EAD}"/>
          </ac:spMkLst>
        </pc:spChg>
        <pc:spChg chg="del">
          <ac:chgData name="ALEXANDRE" userId="734048d45b8f99b5" providerId="LiveId" clId="{2E5AB716-1208-4AB6-B44E-AA57AFFAE24D}" dt="2021-03-16T12:14:05.661" v="2"/>
          <ac:spMkLst>
            <pc:docMk/>
            <pc:sldMk cId="1028661493" sldId="743"/>
            <ac:spMk id="10" creationId="{AFA67CD3-AB4E-4A7A-BEB8-53C445D8C44E}"/>
          </ac:spMkLst>
        </pc:spChg>
        <pc:spChg chg="del">
          <ac:chgData name="ALEXANDRE" userId="734048d45b8f99b5" providerId="LiveId" clId="{2E5AB716-1208-4AB6-B44E-AA57AFFAE24D}" dt="2021-03-16T12:14:05.661" v="2"/>
          <ac:spMkLst>
            <pc:docMk/>
            <pc:sldMk cId="1028661493" sldId="743"/>
            <ac:spMk id="14" creationId="{339C8D78-A644-462F-B674-F440635E5353}"/>
          </ac:spMkLst>
        </pc:spChg>
        <pc:picChg chg="mod">
          <ac:chgData name="ALEXANDRE" userId="734048d45b8f99b5" providerId="LiveId" clId="{2E5AB716-1208-4AB6-B44E-AA57AFFAE24D}" dt="2021-03-16T12:16:45.884" v="17" actId="1076"/>
          <ac:picMkLst>
            <pc:docMk/>
            <pc:sldMk cId="1028661493" sldId="743"/>
            <ac:picMk id="2" creationId="{7D705504-D657-FB4C-8FF5-E0445466FD05}"/>
          </ac:picMkLst>
        </pc:picChg>
        <pc:picChg chg="del">
          <ac:chgData name="ALEXANDRE" userId="734048d45b8f99b5" providerId="LiveId" clId="{2E5AB716-1208-4AB6-B44E-AA57AFFAE24D}" dt="2021-03-16T12:14:05.661" v="2"/>
          <ac:picMkLst>
            <pc:docMk/>
            <pc:sldMk cId="1028661493" sldId="743"/>
            <ac:picMk id="12" creationId="{07CF545F-9C2E-4446-97CD-AD92990C2B68}"/>
          </ac:picMkLst>
        </pc:picChg>
      </pc:sldChg>
      <pc:sldChg chg="modSp add del mod">
        <pc:chgData name="ALEXANDRE" userId="734048d45b8f99b5" providerId="LiveId" clId="{2E5AB716-1208-4AB6-B44E-AA57AFFAE24D}" dt="2021-03-16T12:16:56.208" v="19" actId="47"/>
        <pc:sldMkLst>
          <pc:docMk/>
          <pc:sldMk cId="1138357041" sldId="744"/>
        </pc:sldMkLst>
        <pc:spChg chg="mod">
          <ac:chgData name="ALEXANDRE" userId="734048d45b8f99b5" providerId="LiveId" clId="{2E5AB716-1208-4AB6-B44E-AA57AFFAE24D}" dt="2021-03-16T12:15:10.054" v="16" actId="1076"/>
          <ac:spMkLst>
            <pc:docMk/>
            <pc:sldMk cId="1138357041" sldId="744"/>
            <ac:spMk id="4" creationId="{10FC7B3D-DECB-6B4A-B36D-F34E590AB03F}"/>
          </ac:spMkLst>
        </pc:spChg>
        <pc:spChg chg="mod">
          <ac:chgData name="ALEXANDRE" userId="734048d45b8f99b5" providerId="LiveId" clId="{2E5AB716-1208-4AB6-B44E-AA57AFFAE24D}" dt="2021-03-16T12:15:07.222" v="15" actId="1076"/>
          <ac:spMkLst>
            <pc:docMk/>
            <pc:sldMk cId="1138357041" sldId="744"/>
            <ac:spMk id="7" creationId="{9033DC5E-112F-4E31-BEC8-F07E06D15EAD}"/>
          </ac:spMkLst>
        </pc:spChg>
        <pc:picChg chg="mod">
          <ac:chgData name="ALEXANDRE" userId="734048d45b8f99b5" providerId="LiveId" clId="{2E5AB716-1208-4AB6-B44E-AA57AFFAE24D}" dt="2021-03-16T12:15:07.222" v="15" actId="1076"/>
          <ac:picMkLst>
            <pc:docMk/>
            <pc:sldMk cId="1138357041" sldId="744"/>
            <ac:picMk id="2" creationId="{7D705504-D657-FB4C-8FF5-E0445466FD05}"/>
          </ac:picMkLst>
        </pc:picChg>
      </pc:sldChg>
      <pc:sldChg chg="add">
        <pc:chgData name="ALEXANDRE" userId="734048d45b8f99b5" providerId="LiveId" clId="{2E5AB716-1208-4AB6-B44E-AA57AFFAE24D}" dt="2021-03-16T12:16:54.300" v="18"/>
        <pc:sldMkLst>
          <pc:docMk/>
          <pc:sldMk cId="974183136" sldId="745"/>
        </pc:sldMkLst>
      </pc:sldChg>
      <pc:sldChg chg="addSp delSp modSp new mod">
        <pc:chgData name="ALEXANDRE" userId="734048d45b8f99b5" providerId="LiveId" clId="{2E5AB716-1208-4AB6-B44E-AA57AFFAE24D}" dt="2021-03-26T18:00:21.640" v="29" actId="1076"/>
        <pc:sldMkLst>
          <pc:docMk/>
          <pc:sldMk cId="1930516873" sldId="746"/>
        </pc:sldMkLst>
        <pc:spChg chg="del">
          <ac:chgData name="ALEXANDRE" userId="734048d45b8f99b5" providerId="LiveId" clId="{2E5AB716-1208-4AB6-B44E-AA57AFFAE24D}" dt="2021-03-26T18:00:11.809" v="24" actId="478"/>
          <ac:spMkLst>
            <pc:docMk/>
            <pc:sldMk cId="1930516873" sldId="746"/>
            <ac:spMk id="2" creationId="{AE7B0E34-3ACB-40B0-B5D2-E1EF437C2F0D}"/>
          </ac:spMkLst>
        </pc:spChg>
        <pc:spChg chg="del">
          <ac:chgData name="ALEXANDRE" userId="734048d45b8f99b5" providerId="LiveId" clId="{2E5AB716-1208-4AB6-B44E-AA57AFFAE24D}" dt="2021-03-26T18:00:11.809" v="24" actId="478"/>
          <ac:spMkLst>
            <pc:docMk/>
            <pc:sldMk cId="1930516873" sldId="746"/>
            <ac:spMk id="3" creationId="{08A17DE7-255B-402D-B478-02E95E865289}"/>
          </ac:spMkLst>
        </pc:spChg>
        <pc:picChg chg="add mod">
          <ac:chgData name="ALEXANDRE" userId="734048d45b8f99b5" providerId="LiveId" clId="{2E5AB716-1208-4AB6-B44E-AA57AFFAE24D}" dt="2021-03-26T18:00:21.640" v="29" actId="1076"/>
          <ac:picMkLst>
            <pc:docMk/>
            <pc:sldMk cId="1930516873" sldId="746"/>
            <ac:picMk id="1026" creationId="{BEA6EBF3-6D5B-42AE-8767-44ED3832AB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7F4B-52AB-934C-9D56-DBFDEE93AEEB}" type="datetimeFigureOut">
              <a:rPr lang="en-US" smtClean="0"/>
              <a:t>3/26/2021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B6E2-4ED3-5447-AEFE-CC6D843EC761}" type="slidenum">
              <a:rPr lang="en-US" smtClean="0"/>
              <a:t>‹nº›</a:t>
            </a:fld>
            <a:endParaRPr lang="en-US" dirty="0"/>
          </a:p>
        </p:txBody>
      </p:sp>
    </p:spTree>
    <p:extLst>
      <p:ext uri="{BB962C8B-B14F-4D97-AF65-F5344CB8AC3E}">
        <p14:creationId xmlns:p14="http://schemas.microsoft.com/office/powerpoint/2010/main" val="100293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https://www.youtube.com/watch?v=JXfm92Q_r-8</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24</a:t>
            </a:fld>
            <a:endParaRPr lang="en-US" dirty="0"/>
          </a:p>
        </p:txBody>
      </p:sp>
    </p:spTree>
    <p:extLst>
      <p:ext uri="{BB962C8B-B14F-4D97-AF65-F5344CB8AC3E}">
        <p14:creationId xmlns:p14="http://schemas.microsoft.com/office/powerpoint/2010/main" val="103236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https://www.youtube.com/watch?v=gI8LnMAhBv8&amp;t=1s</a:t>
            </a:r>
          </a:p>
        </p:txBody>
      </p:sp>
      <p:sp>
        <p:nvSpPr>
          <p:cNvPr id="4" name="Espaço Reservado para Número de Slide 3"/>
          <p:cNvSpPr>
            <a:spLocks noGrp="1"/>
          </p:cNvSpPr>
          <p:nvPr>
            <p:ph type="sldNum" sz="quarter" idx="5"/>
          </p:nvPr>
        </p:nvSpPr>
        <p:spPr/>
        <p:txBody>
          <a:bodyPr/>
          <a:lstStyle/>
          <a:p>
            <a:fld id="{F265B6E2-4ED3-5447-AEFE-CC6D843EC761}" type="slidenum">
              <a:rPr lang="en-US" smtClean="0"/>
              <a:t>26</a:t>
            </a:fld>
            <a:endParaRPr lang="en-US" dirty="0"/>
          </a:p>
        </p:txBody>
      </p:sp>
    </p:spTree>
    <p:extLst>
      <p:ext uri="{BB962C8B-B14F-4D97-AF65-F5344CB8AC3E}">
        <p14:creationId xmlns:p14="http://schemas.microsoft.com/office/powerpoint/2010/main" val="1118738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4F29E-6945-2A44-8CCF-A6F97A0E9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3EBBD-1C3E-9D47-BDE0-D937E15C9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0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91EB-AEEC-D64B-82BB-2EEAEB848C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E491F-507E-5248-912F-1924179C1450}"/>
              </a:ext>
            </a:extLst>
          </p:cNvPr>
          <p:cNvSpPr>
            <a:spLocks noGrp="1"/>
          </p:cNvSpPr>
          <p:nvPr>
            <p:ph idx="1"/>
          </p:nvPr>
        </p:nvSpPr>
        <p:spPr>
          <a:xfrm>
            <a:off x="838200" y="1825625"/>
            <a:ext cx="10515600" cy="3625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01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7F52C-9B38-4247-A5F3-7414F4513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E2AF37-5B74-5346-B54C-67EC1ECF1C70}"/>
              </a:ext>
            </a:extLst>
          </p:cNvPr>
          <p:cNvSpPr>
            <a:spLocks noGrp="1"/>
          </p:cNvSpPr>
          <p:nvPr>
            <p:ph type="body" idx="1"/>
          </p:nvPr>
        </p:nvSpPr>
        <p:spPr>
          <a:xfrm>
            <a:off x="838200" y="1825625"/>
            <a:ext cx="10515600" cy="39388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38AFE5C2-1433-F142-A339-ED31AC66A4B3}"/>
              </a:ext>
            </a:extLst>
          </p:cNvPr>
          <p:cNvCxnSpPr/>
          <p:nvPr userDrawn="1"/>
        </p:nvCxnSpPr>
        <p:spPr>
          <a:xfrm>
            <a:off x="769545" y="5909419"/>
            <a:ext cx="10584255"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Date Placeholder 3">
            <a:extLst>
              <a:ext uri="{FF2B5EF4-FFF2-40B4-BE49-F238E27FC236}">
                <a16:creationId xmlns:a16="http://schemas.microsoft.com/office/drawing/2014/main" id="{5A7ECE46-C06C-8D46-8792-A4A18BDF2410}"/>
              </a:ext>
            </a:extLst>
          </p:cNvPr>
          <p:cNvSpPr txBox="1">
            <a:spLocks/>
          </p:cNvSpPr>
          <p:nvPr userDrawn="1"/>
        </p:nvSpPr>
        <p:spPr>
          <a:xfrm>
            <a:off x="5310612" y="6212142"/>
            <a:ext cx="1570776" cy="180982"/>
          </a:xfrm>
          <a:prstGeom prst="rect">
            <a:avLst/>
          </a:prstGeom>
        </p:spPr>
        <p:txBody>
          <a:bodyPr vert="horz" lIns="91440" tIns="45720" rIns="91440" bIns="45720" rtlCol="0" anchor="ctr"/>
          <a:lstStyle>
            <a:defPPr>
              <a:defRPr lang="en-B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57F7AD1-3AF9-3A4B-A3DF-82170F92AD60}" type="slidenum">
              <a:rPr lang="en-US" sz="1400" smtClean="0">
                <a:solidFill>
                  <a:srgbClr val="002060"/>
                </a:solidFill>
              </a:rPr>
              <a:pPr algn="ctr"/>
              <a:t>‹nº›</a:t>
            </a:fld>
            <a:endParaRPr lang="en-US" sz="1400" dirty="0">
              <a:solidFill>
                <a:srgbClr val="002060"/>
              </a:solidFill>
            </a:endParaRPr>
          </a:p>
        </p:txBody>
      </p:sp>
      <p:sp>
        <p:nvSpPr>
          <p:cNvPr id="14" name="TextBox 13">
            <a:extLst>
              <a:ext uri="{FF2B5EF4-FFF2-40B4-BE49-F238E27FC236}">
                <a16:creationId xmlns:a16="http://schemas.microsoft.com/office/drawing/2014/main" id="{77897A08-423E-3948-A58C-11916401483C}"/>
              </a:ext>
            </a:extLst>
          </p:cNvPr>
          <p:cNvSpPr txBox="1"/>
          <p:nvPr userDrawn="1"/>
        </p:nvSpPr>
        <p:spPr>
          <a:xfrm>
            <a:off x="7924800" y="6221090"/>
            <a:ext cx="335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rgbClr val="002060"/>
                </a:solidFill>
              </a:rPr>
              <a:t>TC2027</a:t>
            </a:r>
            <a:r>
              <a:rPr lang="en-US" sz="1400" b="1" i="1" u="none" dirty="0">
                <a:solidFill>
                  <a:srgbClr val="002060"/>
                </a:solidFill>
                <a:latin typeface="Abadi" panose="020B0604020104020204" pitchFamily="34" charset="0"/>
              </a:rPr>
              <a:t>– Alexandre B. Barreto, Ph.D.</a:t>
            </a:r>
          </a:p>
        </p:txBody>
      </p:sp>
      <p:pic>
        <p:nvPicPr>
          <p:cNvPr id="2050" name="Picture 2" descr="See the source image">
            <a:extLst>
              <a:ext uri="{FF2B5EF4-FFF2-40B4-BE49-F238E27FC236}">
                <a16:creationId xmlns:a16="http://schemas.microsoft.com/office/drawing/2014/main" id="{F15A19B6-965D-444B-A337-35736EA785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200" y="6064732"/>
            <a:ext cx="2186091" cy="5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653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b="1" kern="1200">
          <a:solidFill>
            <a:srgbClr val="002060"/>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JXfm92Q_r-8?feature=oembed" TargetMode="Externa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gI8LnMAhBv8?start=1&amp;feature=oembed" TargetMode="Externa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43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Intrusion Detection System</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182510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4E8FC-CE44-4073-AD1E-04C9566943BB}"/>
              </a:ext>
            </a:extLst>
          </p:cNvPr>
          <p:cNvSpPr>
            <a:spLocks noGrp="1"/>
          </p:cNvSpPr>
          <p:nvPr>
            <p:ph type="title"/>
          </p:nvPr>
        </p:nvSpPr>
        <p:spPr>
          <a:xfrm>
            <a:off x="700548" y="178312"/>
            <a:ext cx="10515600" cy="1325563"/>
          </a:xfrm>
        </p:spPr>
        <p:txBody>
          <a:bodyPr/>
          <a:lstStyle/>
          <a:p>
            <a:r>
              <a:rPr lang="en-US" dirty="0"/>
              <a:t>What is an Intrusion Detection System?</a:t>
            </a:r>
          </a:p>
        </p:txBody>
      </p:sp>
      <p:sp>
        <p:nvSpPr>
          <p:cNvPr id="3" name="Espaço Reservado para Conteúdo 2">
            <a:extLst>
              <a:ext uri="{FF2B5EF4-FFF2-40B4-BE49-F238E27FC236}">
                <a16:creationId xmlns:a16="http://schemas.microsoft.com/office/drawing/2014/main" id="{FDB52674-06F5-44B4-96BB-983199688013}"/>
              </a:ext>
            </a:extLst>
          </p:cNvPr>
          <p:cNvSpPr>
            <a:spLocks noGrp="1"/>
          </p:cNvSpPr>
          <p:nvPr>
            <p:ph idx="1"/>
          </p:nvPr>
        </p:nvSpPr>
        <p:spPr>
          <a:xfrm>
            <a:off x="838200" y="1661652"/>
            <a:ext cx="10515600" cy="3789579"/>
          </a:xfrm>
        </p:spPr>
        <p:txBody>
          <a:bodyPr>
            <a:normAutofit fontScale="92500"/>
          </a:bodyPr>
          <a:lstStyle/>
          <a:p>
            <a:pPr algn="just">
              <a:lnSpc>
                <a:spcPct val="100000"/>
              </a:lnSpc>
            </a:pPr>
            <a:r>
              <a:rPr lang="en-US" sz="3200" dirty="0"/>
              <a:t>Defined as the tools, methods, and resources to help identify, assess, and report unauthorized or unapproved network activity.</a:t>
            </a:r>
          </a:p>
          <a:p>
            <a:pPr algn="just">
              <a:lnSpc>
                <a:spcPct val="100000"/>
              </a:lnSpc>
            </a:pPr>
            <a:r>
              <a:rPr lang="en-US" sz="3200" dirty="0"/>
              <a:t> An IDS detects activity in traffic that may or may not be an intrusion. </a:t>
            </a:r>
          </a:p>
          <a:p>
            <a:pPr algn="just">
              <a:lnSpc>
                <a:spcPct val="100000"/>
              </a:lnSpc>
            </a:pPr>
            <a:r>
              <a:rPr lang="en-US" sz="3200" dirty="0"/>
              <a:t>IDS’s can detect and deal with insider attacks, as well as, external attacks, and are often very useful in detecting violations of corporate security policy and other internal threats.</a:t>
            </a:r>
          </a:p>
        </p:txBody>
      </p:sp>
    </p:spTree>
    <p:extLst>
      <p:ext uri="{BB962C8B-B14F-4D97-AF65-F5344CB8AC3E}">
        <p14:creationId xmlns:p14="http://schemas.microsoft.com/office/powerpoint/2010/main" val="83544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istemas de Detecção de Intrusão">
            <a:extLst>
              <a:ext uri="{FF2B5EF4-FFF2-40B4-BE49-F238E27FC236}">
                <a16:creationId xmlns:a16="http://schemas.microsoft.com/office/drawing/2014/main" id="{10FBF1BA-9E4A-485B-A065-52C839CF09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76"/>
          <a:stretch/>
        </p:blipFill>
        <p:spPr bwMode="auto">
          <a:xfrm>
            <a:off x="1390211" y="196082"/>
            <a:ext cx="8894332" cy="484786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8E4E8FC-CE44-4073-AD1E-04C9566943BB}"/>
              </a:ext>
            </a:extLst>
          </p:cNvPr>
          <p:cNvSpPr>
            <a:spLocks noGrp="1"/>
          </p:cNvSpPr>
          <p:nvPr>
            <p:ph type="title"/>
          </p:nvPr>
        </p:nvSpPr>
        <p:spPr>
          <a:xfrm>
            <a:off x="237379" y="5186516"/>
            <a:ext cx="11845413" cy="508820"/>
          </a:xfrm>
        </p:spPr>
        <p:txBody>
          <a:bodyPr>
            <a:normAutofit fontScale="90000"/>
          </a:bodyPr>
          <a:lstStyle/>
          <a:p>
            <a:pPr algn="ctr"/>
            <a:r>
              <a:rPr lang="en-US" sz="3600" dirty="0"/>
              <a:t>Intrusion Detection System (IDS) x Intrusion Prevention System (IPS)</a:t>
            </a:r>
          </a:p>
        </p:txBody>
      </p:sp>
      <p:sp>
        <p:nvSpPr>
          <p:cNvPr id="6" name="CaixaDeTexto 5">
            <a:extLst>
              <a:ext uri="{FF2B5EF4-FFF2-40B4-BE49-F238E27FC236}">
                <a16:creationId xmlns:a16="http://schemas.microsoft.com/office/drawing/2014/main" id="{30B787E3-A127-493C-BE12-B80C752946B8}"/>
              </a:ext>
            </a:extLst>
          </p:cNvPr>
          <p:cNvSpPr txBox="1"/>
          <p:nvPr/>
        </p:nvSpPr>
        <p:spPr>
          <a:xfrm>
            <a:off x="609600" y="1671484"/>
            <a:ext cx="2035277" cy="707886"/>
          </a:xfrm>
          <a:prstGeom prst="rect">
            <a:avLst/>
          </a:prstGeom>
          <a:noFill/>
        </p:spPr>
        <p:txBody>
          <a:bodyPr wrap="square" rtlCol="0">
            <a:spAutoFit/>
          </a:bodyPr>
          <a:lstStyle/>
          <a:p>
            <a:r>
              <a:rPr lang="en-US" sz="2000" dirty="0">
                <a:solidFill>
                  <a:srgbClr val="002060"/>
                </a:solidFill>
              </a:rPr>
              <a:t>Provides a Passive Defense</a:t>
            </a:r>
          </a:p>
        </p:txBody>
      </p:sp>
      <p:sp>
        <p:nvSpPr>
          <p:cNvPr id="9" name="CaixaDeTexto 8">
            <a:extLst>
              <a:ext uri="{FF2B5EF4-FFF2-40B4-BE49-F238E27FC236}">
                <a16:creationId xmlns:a16="http://schemas.microsoft.com/office/drawing/2014/main" id="{E1788E38-7100-42A0-9486-FDE0EED89339}"/>
              </a:ext>
            </a:extLst>
          </p:cNvPr>
          <p:cNvSpPr txBox="1"/>
          <p:nvPr/>
        </p:nvSpPr>
        <p:spPr>
          <a:xfrm>
            <a:off x="10047515" y="3394514"/>
            <a:ext cx="2035277" cy="707886"/>
          </a:xfrm>
          <a:prstGeom prst="rect">
            <a:avLst/>
          </a:prstGeom>
          <a:noFill/>
        </p:spPr>
        <p:txBody>
          <a:bodyPr wrap="square" rtlCol="0">
            <a:spAutoFit/>
          </a:bodyPr>
          <a:lstStyle/>
          <a:p>
            <a:r>
              <a:rPr lang="en-US" sz="2000" dirty="0">
                <a:solidFill>
                  <a:srgbClr val="002060"/>
                </a:solidFill>
              </a:rPr>
              <a:t>Provides an Active Defense</a:t>
            </a:r>
          </a:p>
        </p:txBody>
      </p:sp>
    </p:spTree>
    <p:extLst>
      <p:ext uri="{BB962C8B-B14F-4D97-AF65-F5344CB8AC3E}">
        <p14:creationId xmlns:p14="http://schemas.microsoft.com/office/powerpoint/2010/main" val="40174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7CF69-6758-411C-930D-E6973E9770CB}"/>
              </a:ext>
            </a:extLst>
          </p:cNvPr>
          <p:cNvSpPr>
            <a:spLocks noGrp="1"/>
          </p:cNvSpPr>
          <p:nvPr>
            <p:ph type="title"/>
          </p:nvPr>
        </p:nvSpPr>
        <p:spPr>
          <a:xfrm>
            <a:off x="405581" y="186762"/>
            <a:ext cx="10515600" cy="860989"/>
          </a:xfrm>
        </p:spPr>
        <p:txBody>
          <a:bodyPr/>
          <a:lstStyle/>
          <a:p>
            <a:r>
              <a:rPr lang="en-US" dirty="0"/>
              <a:t>Intrusion Detection System Types</a:t>
            </a:r>
          </a:p>
        </p:txBody>
      </p:sp>
      <p:sp>
        <p:nvSpPr>
          <p:cNvPr id="3" name="Espaço Reservado para Conteúdo 2">
            <a:extLst>
              <a:ext uri="{FF2B5EF4-FFF2-40B4-BE49-F238E27FC236}">
                <a16:creationId xmlns:a16="http://schemas.microsoft.com/office/drawing/2014/main" id="{0865E2C5-D505-4643-BAD8-0E7AEAF02BAC}"/>
              </a:ext>
            </a:extLst>
          </p:cNvPr>
          <p:cNvSpPr>
            <a:spLocks noGrp="1"/>
          </p:cNvSpPr>
          <p:nvPr>
            <p:ph idx="1"/>
          </p:nvPr>
        </p:nvSpPr>
        <p:spPr>
          <a:xfrm>
            <a:off x="3323304" y="1271101"/>
            <a:ext cx="5257799" cy="2313755"/>
          </a:xfrm>
        </p:spPr>
        <p:txBody>
          <a:bodyPr>
            <a:normAutofit/>
          </a:bodyPr>
          <a:lstStyle/>
          <a:p>
            <a:pPr marL="0" indent="0" algn="just">
              <a:buNone/>
            </a:pPr>
            <a:r>
              <a:rPr lang="en-US" sz="2700" b="1" dirty="0"/>
              <a:t>Host Based: </a:t>
            </a:r>
            <a:r>
              <a:rPr lang="en-US" sz="2700" dirty="0"/>
              <a:t>usually </a:t>
            </a:r>
            <a:r>
              <a:rPr lang="en-US" sz="2700" b="1" dirty="0"/>
              <a:t>installed on servers</a:t>
            </a:r>
            <a:r>
              <a:rPr lang="en-US" sz="2700" dirty="0"/>
              <a:t> and are more focused on analyzing the specific operating systems and applications, resource utilization and other system activity residing on the Host-based IDS host.</a:t>
            </a:r>
          </a:p>
        </p:txBody>
      </p:sp>
      <p:pic>
        <p:nvPicPr>
          <p:cNvPr id="1026" name="Picture 2" descr="HIDS (Host-Based Intrusion Detection System) - Bauman National Library">
            <a:extLst>
              <a:ext uri="{FF2B5EF4-FFF2-40B4-BE49-F238E27FC236}">
                <a16:creationId xmlns:a16="http://schemas.microsoft.com/office/drawing/2014/main" id="{D1F607E6-0D84-4358-BFBC-83AF6ED8B9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14"/>
          <a:stretch/>
        </p:blipFill>
        <p:spPr bwMode="auto">
          <a:xfrm>
            <a:off x="599767" y="1197359"/>
            <a:ext cx="2438188" cy="3237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IDS (Host-Based Intrusion Detection System) - Bauman National Library">
            <a:extLst>
              <a:ext uri="{FF2B5EF4-FFF2-40B4-BE49-F238E27FC236}">
                <a16:creationId xmlns:a16="http://schemas.microsoft.com/office/drawing/2014/main" id="{F40CEB6B-F7FF-4B95-9A86-B0E3EB7B3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252"/>
          <a:stretch/>
        </p:blipFill>
        <p:spPr bwMode="auto">
          <a:xfrm>
            <a:off x="9432609" y="2427978"/>
            <a:ext cx="2337006" cy="3237988"/>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216D631A-CE18-411A-A99B-1C245C327BCE}"/>
              </a:ext>
            </a:extLst>
          </p:cNvPr>
          <p:cNvSpPr txBox="1">
            <a:spLocks/>
          </p:cNvSpPr>
          <p:nvPr/>
        </p:nvSpPr>
        <p:spPr>
          <a:xfrm>
            <a:off x="4034913" y="3837703"/>
            <a:ext cx="5257799" cy="19002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b="1" dirty="0"/>
              <a:t>Network Based</a:t>
            </a:r>
            <a:r>
              <a:rPr lang="en-US" dirty="0"/>
              <a:t>: it is a </a:t>
            </a:r>
            <a:r>
              <a:rPr lang="en-US" b="1" dirty="0"/>
              <a:t>dedicated network device distributed within networks</a:t>
            </a:r>
            <a:r>
              <a:rPr lang="en-US" dirty="0"/>
              <a:t> that monitor and inspect network traffic flowing through the device.</a:t>
            </a:r>
          </a:p>
        </p:txBody>
      </p:sp>
    </p:spTree>
    <p:extLst>
      <p:ext uri="{BB962C8B-B14F-4D97-AF65-F5344CB8AC3E}">
        <p14:creationId xmlns:p14="http://schemas.microsoft.com/office/powerpoint/2010/main" val="121676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randombar(horizont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7CF69-6758-411C-930D-E6973E9770CB}"/>
              </a:ext>
            </a:extLst>
          </p:cNvPr>
          <p:cNvSpPr>
            <a:spLocks noGrp="1"/>
          </p:cNvSpPr>
          <p:nvPr>
            <p:ph type="title"/>
          </p:nvPr>
        </p:nvSpPr>
        <p:spPr/>
        <p:txBody>
          <a:bodyPr/>
          <a:lstStyle/>
          <a:p>
            <a:r>
              <a:rPr lang="en-US" dirty="0"/>
              <a:t>IDS - Host Based</a:t>
            </a:r>
          </a:p>
        </p:txBody>
      </p:sp>
      <p:sp>
        <p:nvSpPr>
          <p:cNvPr id="3" name="Espaço Reservado para Conteúdo 2">
            <a:extLst>
              <a:ext uri="{FF2B5EF4-FFF2-40B4-BE49-F238E27FC236}">
                <a16:creationId xmlns:a16="http://schemas.microsoft.com/office/drawing/2014/main" id="{0865E2C5-D505-4643-BAD8-0E7AEAF02BAC}"/>
              </a:ext>
            </a:extLst>
          </p:cNvPr>
          <p:cNvSpPr>
            <a:spLocks noGrp="1"/>
          </p:cNvSpPr>
          <p:nvPr>
            <p:ph idx="1"/>
          </p:nvPr>
        </p:nvSpPr>
        <p:spPr>
          <a:xfrm>
            <a:off x="838200" y="1687513"/>
            <a:ext cx="10515600" cy="3625606"/>
          </a:xfrm>
        </p:spPr>
        <p:txBody>
          <a:bodyPr>
            <a:normAutofit/>
          </a:bodyPr>
          <a:lstStyle/>
          <a:p>
            <a:pPr>
              <a:lnSpc>
                <a:spcPct val="100000"/>
              </a:lnSpc>
            </a:pPr>
            <a:r>
              <a:rPr lang="en-US" sz="3200" dirty="0"/>
              <a:t>It will log any activities it discovers to a secure database and check to see whether the events match any malicious event record listed in the knowledge base. </a:t>
            </a:r>
          </a:p>
          <a:p>
            <a:pPr>
              <a:lnSpc>
                <a:spcPct val="100000"/>
              </a:lnSpc>
            </a:pPr>
            <a:r>
              <a:rPr lang="en-US" sz="3200" dirty="0"/>
              <a:t>Host-based IDS are often critical in </a:t>
            </a:r>
            <a:r>
              <a:rPr lang="en-US" sz="3200" b="1" dirty="0"/>
              <a:t>detecting internal attacks</a:t>
            </a:r>
            <a:r>
              <a:rPr lang="en-US" sz="3200" dirty="0"/>
              <a:t> directed towards an organization’s servers such as DNS, Mail, and Web Servers. </a:t>
            </a:r>
          </a:p>
          <a:p>
            <a:pPr>
              <a:lnSpc>
                <a:spcPct val="100000"/>
              </a:lnSpc>
            </a:pPr>
            <a:endParaRPr lang="en-US" sz="3200" dirty="0"/>
          </a:p>
        </p:txBody>
      </p:sp>
    </p:spTree>
    <p:extLst>
      <p:ext uri="{BB962C8B-B14F-4D97-AF65-F5344CB8AC3E}">
        <p14:creationId xmlns:p14="http://schemas.microsoft.com/office/powerpoint/2010/main" val="104697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7CF69-6758-411C-930D-E6973E9770CB}"/>
              </a:ext>
            </a:extLst>
          </p:cNvPr>
          <p:cNvSpPr>
            <a:spLocks noGrp="1"/>
          </p:cNvSpPr>
          <p:nvPr>
            <p:ph type="title"/>
          </p:nvPr>
        </p:nvSpPr>
        <p:spPr>
          <a:xfrm>
            <a:off x="838200" y="365125"/>
            <a:ext cx="10515600" cy="1070385"/>
          </a:xfrm>
        </p:spPr>
        <p:txBody>
          <a:bodyPr/>
          <a:lstStyle/>
          <a:p>
            <a:r>
              <a:rPr lang="en-US" dirty="0"/>
              <a:t>IDS - Network Based</a:t>
            </a:r>
          </a:p>
        </p:txBody>
      </p:sp>
      <p:sp>
        <p:nvSpPr>
          <p:cNvPr id="3" name="Espaço Reservado para Conteúdo 2">
            <a:extLst>
              <a:ext uri="{FF2B5EF4-FFF2-40B4-BE49-F238E27FC236}">
                <a16:creationId xmlns:a16="http://schemas.microsoft.com/office/drawing/2014/main" id="{0865E2C5-D505-4643-BAD8-0E7AEAF02BAC}"/>
              </a:ext>
            </a:extLst>
          </p:cNvPr>
          <p:cNvSpPr>
            <a:spLocks noGrp="1"/>
          </p:cNvSpPr>
          <p:nvPr>
            <p:ph idx="1"/>
          </p:nvPr>
        </p:nvSpPr>
        <p:spPr>
          <a:xfrm>
            <a:off x="838200" y="1435510"/>
            <a:ext cx="10515600" cy="4113519"/>
          </a:xfrm>
        </p:spPr>
        <p:txBody>
          <a:bodyPr>
            <a:normAutofit lnSpcReduction="10000"/>
          </a:bodyPr>
          <a:lstStyle/>
          <a:p>
            <a:pPr>
              <a:lnSpc>
                <a:spcPct val="100000"/>
              </a:lnSpc>
            </a:pPr>
            <a:r>
              <a:rPr lang="en-US" dirty="0"/>
              <a:t>Instead of analyzing information that originates and resides on a host, Network-based IDS uses </a:t>
            </a:r>
            <a:r>
              <a:rPr lang="en-US" b="1" dirty="0"/>
              <a:t>packet sniffing techniques</a:t>
            </a:r>
            <a:r>
              <a:rPr lang="en-US" dirty="0"/>
              <a:t> to pull data from TCP/IP packets or other protocols that are traveling along the network. </a:t>
            </a:r>
          </a:p>
          <a:p>
            <a:pPr>
              <a:lnSpc>
                <a:spcPct val="100000"/>
              </a:lnSpc>
            </a:pPr>
            <a:r>
              <a:rPr lang="en-US" dirty="0"/>
              <a:t>Most Network-based IDS log their activities and report or alarm on questionable events. </a:t>
            </a:r>
          </a:p>
          <a:p>
            <a:pPr>
              <a:lnSpc>
                <a:spcPct val="100000"/>
              </a:lnSpc>
            </a:pPr>
            <a:r>
              <a:rPr lang="en-US" dirty="0"/>
              <a:t>Network-based IDS </a:t>
            </a:r>
            <a:r>
              <a:rPr lang="en-US" b="1" dirty="0"/>
              <a:t>work best when located on the DMZ, on any subnets containing mission critical servers and just inside the firewall</a:t>
            </a:r>
            <a:r>
              <a:rPr lang="en-US" dirty="0"/>
              <a:t>.</a:t>
            </a:r>
          </a:p>
        </p:txBody>
      </p:sp>
    </p:spTree>
    <p:extLst>
      <p:ext uri="{BB962C8B-B14F-4D97-AF65-F5344CB8AC3E}">
        <p14:creationId xmlns:p14="http://schemas.microsoft.com/office/powerpoint/2010/main" val="50417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86581" y="1088039"/>
            <a:ext cx="5080820" cy="4673664"/>
          </a:xfrm>
        </p:spPr>
        <p:txBody>
          <a:bodyPr>
            <a:normAutofit fontScale="70000" lnSpcReduction="20000"/>
          </a:bodyPr>
          <a:lstStyle/>
          <a:p>
            <a:pPr>
              <a:buNone/>
            </a:pPr>
            <a:r>
              <a:rPr lang="en-US" u="sng" dirty="0"/>
              <a:t>Host Based</a:t>
            </a:r>
          </a:p>
          <a:p>
            <a:r>
              <a:rPr lang="en-US" dirty="0"/>
              <a:t>Narrow in scope (watches only </a:t>
            </a:r>
            <a:r>
              <a:rPr lang="en-US" b="1" u="sng" dirty="0"/>
              <a:t>specific</a:t>
            </a:r>
            <a:r>
              <a:rPr lang="en-US" dirty="0"/>
              <a:t> host activities)</a:t>
            </a:r>
          </a:p>
          <a:p>
            <a:r>
              <a:rPr lang="en-US" dirty="0"/>
              <a:t>More complex setup</a:t>
            </a:r>
          </a:p>
          <a:p>
            <a:r>
              <a:rPr lang="en-US" dirty="0"/>
              <a:t>Better for detecting attacks from the </a:t>
            </a:r>
            <a:r>
              <a:rPr lang="en-US" b="1" dirty="0"/>
              <a:t>inside</a:t>
            </a:r>
          </a:p>
          <a:p>
            <a:r>
              <a:rPr lang="en-US" b="1" dirty="0"/>
              <a:t>More expensive </a:t>
            </a:r>
            <a:r>
              <a:rPr lang="en-US" dirty="0"/>
              <a:t>to implement</a:t>
            </a:r>
          </a:p>
          <a:p>
            <a:r>
              <a:rPr lang="en-US" dirty="0"/>
              <a:t>Detection is based on what any </a:t>
            </a:r>
            <a:r>
              <a:rPr lang="en-US" b="1" dirty="0"/>
              <a:t>single host </a:t>
            </a:r>
            <a:r>
              <a:rPr lang="en-US" dirty="0"/>
              <a:t>can record</a:t>
            </a:r>
          </a:p>
          <a:p>
            <a:r>
              <a:rPr lang="en-US" dirty="0"/>
              <a:t>Does not see packet headers</a:t>
            </a:r>
          </a:p>
          <a:p>
            <a:r>
              <a:rPr lang="en-US" dirty="0"/>
              <a:t>Usually only responds </a:t>
            </a:r>
            <a:r>
              <a:rPr lang="en-US" b="1" dirty="0"/>
              <a:t>after</a:t>
            </a:r>
            <a:r>
              <a:rPr lang="en-US" dirty="0"/>
              <a:t> a suspicious log entry has been made</a:t>
            </a:r>
          </a:p>
          <a:p>
            <a:r>
              <a:rPr lang="en-US" dirty="0"/>
              <a:t>OS-specific</a:t>
            </a:r>
          </a:p>
          <a:p>
            <a:r>
              <a:rPr lang="en-US" dirty="0"/>
              <a:t>Detects local attacks before they hit the network</a:t>
            </a:r>
          </a:p>
          <a:p>
            <a:r>
              <a:rPr lang="en-US" dirty="0"/>
              <a:t>Verifies success or failure of attacks</a:t>
            </a:r>
          </a:p>
        </p:txBody>
      </p:sp>
      <p:sp>
        <p:nvSpPr>
          <p:cNvPr id="3" name="Title 2"/>
          <p:cNvSpPr>
            <a:spLocks noGrp="1"/>
          </p:cNvSpPr>
          <p:nvPr>
            <p:ph type="title"/>
          </p:nvPr>
        </p:nvSpPr>
        <p:spPr>
          <a:xfrm>
            <a:off x="405581" y="0"/>
            <a:ext cx="10515600" cy="1325563"/>
          </a:xfrm>
        </p:spPr>
        <p:txBody>
          <a:bodyPr/>
          <a:lstStyle/>
          <a:p>
            <a:r>
              <a:rPr lang="en-US" dirty="0"/>
              <a:t>Comparison</a:t>
            </a:r>
          </a:p>
        </p:txBody>
      </p:sp>
      <p:sp>
        <p:nvSpPr>
          <p:cNvPr id="7" name="Content Placeholder 6"/>
          <p:cNvSpPr>
            <a:spLocks noGrp="1"/>
          </p:cNvSpPr>
          <p:nvPr>
            <p:ph sz="half" idx="4294967295"/>
          </p:nvPr>
        </p:nvSpPr>
        <p:spPr>
          <a:xfrm>
            <a:off x="6250858" y="1235741"/>
            <a:ext cx="5385620" cy="4525962"/>
          </a:xfrm>
        </p:spPr>
        <p:txBody>
          <a:bodyPr>
            <a:normAutofit lnSpcReduction="10000"/>
          </a:bodyPr>
          <a:lstStyle/>
          <a:p>
            <a:pPr>
              <a:buNone/>
            </a:pPr>
            <a:r>
              <a:rPr lang="en-US" sz="2000" u="sng" dirty="0"/>
              <a:t>Network Based</a:t>
            </a:r>
          </a:p>
          <a:p>
            <a:r>
              <a:rPr lang="en-US" sz="2000" dirty="0"/>
              <a:t>Broad in scope (watches </a:t>
            </a:r>
            <a:r>
              <a:rPr lang="en-US" sz="2000" b="1" u="sng" dirty="0"/>
              <a:t>all</a:t>
            </a:r>
            <a:r>
              <a:rPr lang="en-US" sz="2000" dirty="0"/>
              <a:t> network activities)</a:t>
            </a:r>
          </a:p>
          <a:p>
            <a:r>
              <a:rPr lang="en-US" sz="2000" dirty="0"/>
              <a:t>Easier setup</a:t>
            </a:r>
          </a:p>
          <a:p>
            <a:r>
              <a:rPr lang="en-US" sz="2000" dirty="0"/>
              <a:t>Better for detecting attacks from the </a:t>
            </a:r>
            <a:r>
              <a:rPr lang="en-US" sz="2000" b="1" dirty="0"/>
              <a:t>outside</a:t>
            </a:r>
          </a:p>
          <a:p>
            <a:r>
              <a:rPr lang="en-US" sz="2000" b="1" dirty="0"/>
              <a:t>Less expensive </a:t>
            </a:r>
            <a:r>
              <a:rPr lang="en-US" sz="2000" dirty="0"/>
              <a:t>to implement</a:t>
            </a:r>
          </a:p>
          <a:p>
            <a:r>
              <a:rPr lang="en-US" sz="2000" dirty="0"/>
              <a:t>Detection is based on what can be recorded on the </a:t>
            </a:r>
            <a:r>
              <a:rPr lang="en-US" sz="2000" b="1" dirty="0"/>
              <a:t>entire network</a:t>
            </a:r>
          </a:p>
          <a:p>
            <a:r>
              <a:rPr lang="en-US" sz="2000" dirty="0"/>
              <a:t>Examines packet headers</a:t>
            </a:r>
          </a:p>
          <a:p>
            <a:r>
              <a:rPr lang="en-US" sz="2000" dirty="0"/>
              <a:t>Near </a:t>
            </a:r>
            <a:r>
              <a:rPr lang="en-US" sz="2000" b="1" dirty="0"/>
              <a:t>real-time</a:t>
            </a:r>
            <a:r>
              <a:rPr lang="en-US" sz="2000" dirty="0"/>
              <a:t> response</a:t>
            </a:r>
          </a:p>
          <a:p>
            <a:r>
              <a:rPr lang="en-US" sz="2000" dirty="0"/>
              <a:t>OS-independent</a:t>
            </a:r>
          </a:p>
          <a:p>
            <a:r>
              <a:rPr lang="en-US" sz="2000" dirty="0"/>
              <a:t>Detects network attacks as payload is analyzed</a:t>
            </a:r>
          </a:p>
          <a:p>
            <a:r>
              <a:rPr lang="en-US" sz="2000" dirty="0"/>
              <a:t>Detects unsuccessful attack attempts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961C6-C52F-48CF-BBA9-198AFDA2EA56}"/>
              </a:ext>
            </a:extLst>
          </p:cNvPr>
          <p:cNvSpPr>
            <a:spLocks noGrp="1"/>
          </p:cNvSpPr>
          <p:nvPr>
            <p:ph type="title"/>
          </p:nvPr>
        </p:nvSpPr>
        <p:spPr>
          <a:xfrm>
            <a:off x="838200" y="214926"/>
            <a:ext cx="10515600" cy="1325563"/>
          </a:xfrm>
        </p:spPr>
        <p:txBody>
          <a:bodyPr/>
          <a:lstStyle/>
          <a:p>
            <a:r>
              <a:rPr lang="en-US" dirty="0"/>
              <a:t>Hybrid IDS</a:t>
            </a:r>
          </a:p>
        </p:txBody>
      </p:sp>
      <p:sp>
        <p:nvSpPr>
          <p:cNvPr id="3" name="Espaço Reservado para Conteúdo 2">
            <a:extLst>
              <a:ext uri="{FF2B5EF4-FFF2-40B4-BE49-F238E27FC236}">
                <a16:creationId xmlns:a16="http://schemas.microsoft.com/office/drawing/2014/main" id="{7E2DB250-2FB6-4B7B-B80C-3F1919ADEFF7}"/>
              </a:ext>
            </a:extLst>
          </p:cNvPr>
          <p:cNvSpPr>
            <a:spLocks noGrp="1"/>
          </p:cNvSpPr>
          <p:nvPr>
            <p:ph idx="1"/>
          </p:nvPr>
        </p:nvSpPr>
        <p:spPr>
          <a:xfrm>
            <a:off x="838200" y="1540489"/>
            <a:ext cx="10515600" cy="4201549"/>
          </a:xfrm>
        </p:spPr>
        <p:txBody>
          <a:bodyPr/>
          <a:lstStyle/>
          <a:p>
            <a:pPr>
              <a:lnSpc>
                <a:spcPct val="100000"/>
              </a:lnSpc>
            </a:pPr>
            <a:r>
              <a:rPr lang="en-US" dirty="0"/>
              <a:t>Are systems that </a:t>
            </a:r>
            <a:r>
              <a:rPr lang="en-US" b="1" dirty="0"/>
              <a:t>combine both Host-based IDS</a:t>
            </a:r>
            <a:r>
              <a:rPr lang="en-US" dirty="0"/>
              <a:t>, which monitors events occurring on the host system and </a:t>
            </a:r>
            <a:r>
              <a:rPr lang="en-US" b="1" dirty="0"/>
              <a:t>Network-based IDS</a:t>
            </a:r>
            <a:r>
              <a:rPr lang="en-US" dirty="0"/>
              <a:t>, which monitors network traffic, functionality on the same security platform. </a:t>
            </a:r>
          </a:p>
          <a:p>
            <a:pPr>
              <a:lnSpc>
                <a:spcPct val="100000"/>
              </a:lnSpc>
            </a:pPr>
            <a:r>
              <a:rPr lang="en-US" dirty="0"/>
              <a:t>A Hybrid IDS, can monitor system and application events and verify a file system’s integrity like a Host-based IDS, but only serves to analyze network traffic destined for the device itself. </a:t>
            </a:r>
          </a:p>
          <a:p>
            <a:pPr>
              <a:lnSpc>
                <a:spcPct val="100000"/>
              </a:lnSpc>
            </a:pPr>
            <a:r>
              <a:rPr lang="en-US" dirty="0"/>
              <a:t>A Hybrid IDS is often </a:t>
            </a:r>
            <a:r>
              <a:rPr lang="en-US" b="1" dirty="0"/>
              <a:t>deployed on an organization’s most critical servers</a:t>
            </a:r>
            <a:r>
              <a:rPr lang="en-US" dirty="0"/>
              <a:t>.</a:t>
            </a:r>
          </a:p>
        </p:txBody>
      </p:sp>
    </p:spTree>
    <p:extLst>
      <p:ext uri="{BB962C8B-B14F-4D97-AF65-F5344CB8AC3E}">
        <p14:creationId xmlns:p14="http://schemas.microsoft.com/office/powerpoint/2010/main" val="296309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ignature based IDS working mechanism. | Download Scientific Diagram">
            <a:extLst>
              <a:ext uri="{FF2B5EF4-FFF2-40B4-BE49-F238E27FC236}">
                <a16:creationId xmlns:a16="http://schemas.microsoft.com/office/drawing/2014/main" id="{EF41B621-E688-4B23-8B9E-29D37456E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455" y="3754668"/>
            <a:ext cx="5680277" cy="186446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041251B-F86B-4D90-BD10-DA7C7DB85E88}"/>
              </a:ext>
            </a:extLst>
          </p:cNvPr>
          <p:cNvSpPr>
            <a:spLocks noGrp="1"/>
          </p:cNvSpPr>
          <p:nvPr>
            <p:ph type="title"/>
          </p:nvPr>
        </p:nvSpPr>
        <p:spPr>
          <a:xfrm>
            <a:off x="553065" y="158648"/>
            <a:ext cx="10515600" cy="804913"/>
          </a:xfrm>
        </p:spPr>
        <p:txBody>
          <a:bodyPr/>
          <a:lstStyle/>
          <a:p>
            <a:r>
              <a:rPr lang="en-US" dirty="0"/>
              <a:t>Signature Based IDS</a:t>
            </a:r>
          </a:p>
        </p:txBody>
      </p:sp>
      <p:sp>
        <p:nvSpPr>
          <p:cNvPr id="3" name="Espaço Reservado para Conteúdo 2">
            <a:extLst>
              <a:ext uri="{FF2B5EF4-FFF2-40B4-BE49-F238E27FC236}">
                <a16:creationId xmlns:a16="http://schemas.microsoft.com/office/drawing/2014/main" id="{43674EAD-A9E1-40B5-A5A0-AFB96FF3D8A8}"/>
              </a:ext>
            </a:extLst>
          </p:cNvPr>
          <p:cNvSpPr>
            <a:spLocks noGrp="1"/>
          </p:cNvSpPr>
          <p:nvPr>
            <p:ph idx="1"/>
          </p:nvPr>
        </p:nvSpPr>
        <p:spPr>
          <a:xfrm>
            <a:off x="1074174" y="1238863"/>
            <a:ext cx="10515600" cy="3913699"/>
          </a:xfrm>
        </p:spPr>
        <p:txBody>
          <a:bodyPr>
            <a:normAutofit/>
          </a:bodyPr>
          <a:lstStyle/>
          <a:p>
            <a:r>
              <a:rPr lang="en-US" sz="3000" dirty="0"/>
              <a:t>Monitor network or server traffic and </a:t>
            </a:r>
            <a:r>
              <a:rPr lang="en-US" sz="3000" b="1" dirty="0"/>
              <a:t>match bytes or packet sequences</a:t>
            </a:r>
            <a:r>
              <a:rPr lang="en-US" sz="3000" dirty="0"/>
              <a:t> against a set of </a:t>
            </a:r>
            <a:r>
              <a:rPr lang="en-US" sz="3000" b="1" dirty="0"/>
              <a:t>predetermined attack lists or signatures</a:t>
            </a:r>
            <a:r>
              <a:rPr lang="en-US" sz="3000" dirty="0"/>
              <a:t>. </a:t>
            </a:r>
          </a:p>
          <a:p>
            <a:r>
              <a:rPr lang="en-US" sz="3000" dirty="0"/>
              <a:t>Should a particular intrusion or attack session match a signature configured on the IDS, the </a:t>
            </a:r>
            <a:r>
              <a:rPr lang="en-US" sz="3000" b="1" dirty="0"/>
              <a:t>system alerts </a:t>
            </a:r>
            <a:r>
              <a:rPr lang="en-US" sz="3000" dirty="0"/>
              <a:t>administrators or takes other pre-configured action.  </a:t>
            </a:r>
          </a:p>
        </p:txBody>
      </p:sp>
    </p:spTree>
    <p:extLst>
      <p:ext uri="{BB962C8B-B14F-4D97-AF65-F5344CB8AC3E}">
        <p14:creationId xmlns:p14="http://schemas.microsoft.com/office/powerpoint/2010/main" val="5225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1251B-F86B-4D90-BD10-DA7C7DB85E88}"/>
              </a:ext>
            </a:extLst>
          </p:cNvPr>
          <p:cNvSpPr>
            <a:spLocks noGrp="1"/>
          </p:cNvSpPr>
          <p:nvPr>
            <p:ph type="title"/>
          </p:nvPr>
        </p:nvSpPr>
        <p:spPr>
          <a:xfrm>
            <a:off x="553065" y="158648"/>
            <a:ext cx="10515600" cy="1325563"/>
          </a:xfrm>
        </p:spPr>
        <p:txBody>
          <a:bodyPr/>
          <a:lstStyle/>
          <a:p>
            <a:r>
              <a:rPr lang="en-US" dirty="0"/>
              <a:t>Signature Based IDS</a:t>
            </a:r>
          </a:p>
        </p:txBody>
      </p:sp>
      <p:sp>
        <p:nvSpPr>
          <p:cNvPr id="3" name="Espaço Reservado para Conteúdo 2">
            <a:extLst>
              <a:ext uri="{FF2B5EF4-FFF2-40B4-BE49-F238E27FC236}">
                <a16:creationId xmlns:a16="http://schemas.microsoft.com/office/drawing/2014/main" id="{43674EAD-A9E1-40B5-A5A0-AFB96FF3D8A8}"/>
              </a:ext>
            </a:extLst>
          </p:cNvPr>
          <p:cNvSpPr>
            <a:spLocks noGrp="1"/>
          </p:cNvSpPr>
          <p:nvPr>
            <p:ph idx="1"/>
          </p:nvPr>
        </p:nvSpPr>
        <p:spPr>
          <a:xfrm>
            <a:off x="875071" y="1484211"/>
            <a:ext cx="10193594" cy="4189002"/>
          </a:xfrm>
        </p:spPr>
        <p:txBody>
          <a:bodyPr>
            <a:normAutofit lnSpcReduction="10000"/>
          </a:bodyPr>
          <a:lstStyle/>
          <a:p>
            <a:r>
              <a:rPr lang="en-US" sz="3200" dirty="0"/>
              <a:t>Signatures are easy to develop and understand if you know what network behavior you’re trying to identify. </a:t>
            </a:r>
          </a:p>
          <a:p>
            <a:r>
              <a:rPr lang="en-US" sz="3200" b="1" dirty="0">
                <a:solidFill>
                  <a:srgbClr val="FF0000"/>
                </a:solidFill>
              </a:rPr>
              <a:t>However, because they only detect known attacks, a signature must be created for every attack. </a:t>
            </a:r>
          </a:p>
          <a:p>
            <a:pPr lvl="1"/>
            <a:r>
              <a:rPr lang="en-US" sz="2800" dirty="0"/>
              <a:t>New vulnerabilities and exploits will not be detected until administrators develop new signatures. </a:t>
            </a:r>
          </a:p>
          <a:p>
            <a:r>
              <a:rPr lang="en-US" sz="3200" dirty="0"/>
              <a:t>Another drawback to signature-based IDS is that they are </a:t>
            </a:r>
            <a:r>
              <a:rPr lang="en-US" sz="3200" b="1" dirty="0"/>
              <a:t>very large</a:t>
            </a:r>
            <a:r>
              <a:rPr lang="en-US" sz="3200" dirty="0"/>
              <a:t>, and it can be </a:t>
            </a:r>
            <a:r>
              <a:rPr lang="en-US" sz="3200" b="1" dirty="0"/>
              <a:t>hard to keep </a:t>
            </a:r>
            <a:r>
              <a:rPr lang="en-US" sz="3200" dirty="0"/>
              <a:t>up with the pace of fast-moving network traffic.</a:t>
            </a:r>
          </a:p>
        </p:txBody>
      </p:sp>
    </p:spTree>
    <p:extLst>
      <p:ext uri="{BB962C8B-B14F-4D97-AF65-F5344CB8AC3E}">
        <p14:creationId xmlns:p14="http://schemas.microsoft.com/office/powerpoint/2010/main" val="148573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n 1">
            <a:extLst>
              <a:ext uri="{FF2B5EF4-FFF2-40B4-BE49-F238E27FC236}">
                <a16:creationId xmlns:a16="http://schemas.microsoft.com/office/drawing/2014/main" id="{BEA6EBF3-6D5B-42AE-8767-44ED3832A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980" b="22392"/>
          <a:stretch>
            <a:fillRect/>
          </a:stretch>
        </p:blipFill>
        <p:spPr bwMode="auto">
          <a:xfrm>
            <a:off x="1273125" y="1518931"/>
            <a:ext cx="10264772" cy="247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1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D93CE-B315-460E-B53C-D67B941857AB}"/>
              </a:ext>
            </a:extLst>
          </p:cNvPr>
          <p:cNvSpPr>
            <a:spLocks noGrp="1"/>
          </p:cNvSpPr>
          <p:nvPr>
            <p:ph type="title"/>
          </p:nvPr>
        </p:nvSpPr>
        <p:spPr>
          <a:xfrm>
            <a:off x="838200" y="212725"/>
            <a:ext cx="10515600" cy="952398"/>
          </a:xfrm>
        </p:spPr>
        <p:txBody>
          <a:bodyPr/>
          <a:lstStyle/>
          <a:p>
            <a:r>
              <a:rPr lang="en-US" dirty="0"/>
              <a:t>Anomaly Based IDS</a:t>
            </a:r>
          </a:p>
        </p:txBody>
      </p:sp>
      <p:sp>
        <p:nvSpPr>
          <p:cNvPr id="3" name="Espaço Reservado para Conteúdo 2">
            <a:extLst>
              <a:ext uri="{FF2B5EF4-FFF2-40B4-BE49-F238E27FC236}">
                <a16:creationId xmlns:a16="http://schemas.microsoft.com/office/drawing/2014/main" id="{CFE8A0C9-51BD-422B-B07E-2588AD5EC3FE}"/>
              </a:ext>
            </a:extLst>
          </p:cNvPr>
          <p:cNvSpPr>
            <a:spLocks noGrp="1"/>
          </p:cNvSpPr>
          <p:nvPr>
            <p:ph idx="1"/>
          </p:nvPr>
        </p:nvSpPr>
        <p:spPr>
          <a:xfrm>
            <a:off x="838200" y="1317524"/>
            <a:ext cx="10515600" cy="4395019"/>
          </a:xfrm>
        </p:spPr>
        <p:txBody>
          <a:bodyPr>
            <a:normAutofit fontScale="92500" lnSpcReduction="10000"/>
          </a:bodyPr>
          <a:lstStyle/>
          <a:p>
            <a:r>
              <a:rPr lang="en-US" sz="3200" b="1" dirty="0"/>
              <a:t>Use network traffic baselines to determine a “normal” state </a:t>
            </a:r>
            <a:r>
              <a:rPr lang="en-US" sz="3200" dirty="0"/>
              <a:t>for the network and compare current traffic to that baseline. </a:t>
            </a:r>
          </a:p>
          <a:p>
            <a:r>
              <a:rPr lang="en-US" sz="3200" dirty="0"/>
              <a:t>Use a type of statistical calculation to determine whether current traffic deviates from “normal” traffic, which is either learned and/or specified by administrators. </a:t>
            </a:r>
          </a:p>
          <a:p>
            <a:r>
              <a:rPr lang="en-US" sz="3200" dirty="0"/>
              <a:t>If network anomalies occur, the IDS alerts administrators. </a:t>
            </a:r>
          </a:p>
          <a:p>
            <a:r>
              <a:rPr lang="en-US" sz="3200" dirty="0"/>
              <a:t>A new attack for which a signature doesn’t exist can be detected if it falls out of the “normal” traffic patterns. </a:t>
            </a:r>
          </a:p>
          <a:p>
            <a:r>
              <a:rPr lang="en-US" sz="3200" b="1" dirty="0"/>
              <a:t>High false alarm rates </a:t>
            </a:r>
            <a:r>
              <a:rPr lang="en-US" sz="3200" dirty="0"/>
              <a:t>created by inaccurate profiles of “normal” network operations.</a:t>
            </a:r>
          </a:p>
        </p:txBody>
      </p:sp>
    </p:spTree>
    <p:extLst>
      <p:ext uri="{BB962C8B-B14F-4D97-AF65-F5344CB8AC3E}">
        <p14:creationId xmlns:p14="http://schemas.microsoft.com/office/powerpoint/2010/main" val="67414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32502" y="1314181"/>
            <a:ext cx="5068529" cy="4525963"/>
          </a:xfrm>
        </p:spPr>
        <p:txBody>
          <a:bodyPr>
            <a:normAutofit fontScale="85000" lnSpcReduction="10000"/>
          </a:bodyPr>
          <a:lstStyle/>
          <a:p>
            <a:pPr>
              <a:buNone/>
            </a:pPr>
            <a:r>
              <a:rPr lang="en-US" u="sng" dirty="0"/>
              <a:t>False Negatives</a:t>
            </a:r>
          </a:p>
          <a:p>
            <a:r>
              <a:rPr lang="en-US" dirty="0"/>
              <a:t>When an IDS fails to detect an attack </a:t>
            </a:r>
          </a:p>
          <a:p>
            <a:r>
              <a:rPr lang="en-US" dirty="0"/>
              <a:t>False negatives occur when the pattern of traffic is not identified in the signature database, such as new attack patterns. </a:t>
            </a:r>
          </a:p>
          <a:p>
            <a:r>
              <a:rPr lang="en-US" dirty="0"/>
              <a:t>False negatives are deceptive because you usually have no way of knowing if and when they occurred. </a:t>
            </a:r>
          </a:p>
          <a:p>
            <a:r>
              <a:rPr lang="en-US" dirty="0"/>
              <a:t>You are most likely to identify false negatives when an attack is successful and wasn’t detected by the IDS. </a:t>
            </a:r>
          </a:p>
          <a:p>
            <a:endParaRPr lang="en-US" dirty="0"/>
          </a:p>
        </p:txBody>
      </p:sp>
      <p:sp>
        <p:nvSpPr>
          <p:cNvPr id="10" name="Title 9"/>
          <p:cNvSpPr>
            <a:spLocks noGrp="1"/>
          </p:cNvSpPr>
          <p:nvPr>
            <p:ph type="title"/>
          </p:nvPr>
        </p:nvSpPr>
        <p:spPr>
          <a:xfrm>
            <a:off x="612058" y="100711"/>
            <a:ext cx="10515600" cy="1325563"/>
          </a:xfrm>
        </p:spPr>
        <p:txBody>
          <a:bodyPr/>
          <a:lstStyle/>
          <a:p>
            <a:r>
              <a:rPr lang="en-US" dirty="0"/>
              <a:t>IDS Issues</a:t>
            </a:r>
          </a:p>
        </p:txBody>
      </p:sp>
      <p:sp>
        <p:nvSpPr>
          <p:cNvPr id="9" name="Content Placeholder 8"/>
          <p:cNvSpPr>
            <a:spLocks noGrp="1"/>
          </p:cNvSpPr>
          <p:nvPr>
            <p:ph sz="quarter" idx="4294967295"/>
          </p:nvPr>
        </p:nvSpPr>
        <p:spPr>
          <a:xfrm>
            <a:off x="6390971" y="1464887"/>
            <a:ext cx="4886629" cy="3941763"/>
          </a:xfrm>
        </p:spPr>
        <p:txBody>
          <a:bodyPr>
            <a:normAutofit/>
          </a:bodyPr>
          <a:lstStyle/>
          <a:p>
            <a:pPr>
              <a:buNone/>
            </a:pPr>
            <a:r>
              <a:rPr lang="en-US" sz="2400" u="sng" dirty="0"/>
              <a:t>False Positives</a:t>
            </a:r>
          </a:p>
          <a:p>
            <a:r>
              <a:rPr lang="en-US" sz="2400" dirty="0"/>
              <a:t>Described as a false alarm.</a:t>
            </a:r>
          </a:p>
          <a:p>
            <a:r>
              <a:rPr lang="en-US" sz="2400" dirty="0"/>
              <a:t>When an IDS mistakenly reports certain “normal” network activity as malicious.</a:t>
            </a:r>
          </a:p>
          <a:p>
            <a:r>
              <a:rPr lang="en-US" sz="2400" dirty="0"/>
              <a:t>Administrators have to fine tune the signatures or heuristics in order to prevent this type of problem.</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0" dur="500"/>
                                        <p:tgtEl>
                                          <p:spTgt spid="9">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3" dur="500"/>
                                        <p:tgtEl>
                                          <p:spTgt spid="9">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97"/>
            <a:ext cx="10515600" cy="4155338"/>
          </a:xfrm>
        </p:spPr>
        <p:txBody>
          <a:bodyPr>
            <a:normAutofit fontScale="92500" lnSpcReduction="20000"/>
          </a:bodyPr>
          <a:lstStyle/>
          <a:p>
            <a:pPr lvl="0">
              <a:lnSpc>
                <a:spcPct val="110000"/>
              </a:lnSpc>
            </a:pPr>
            <a:r>
              <a:rPr lang="en-US" sz="3200" dirty="0"/>
              <a:t>Can detect external hackers, as well as internal network-based attacks</a:t>
            </a:r>
          </a:p>
          <a:p>
            <a:pPr lvl="0">
              <a:lnSpc>
                <a:spcPct val="110000"/>
              </a:lnSpc>
            </a:pPr>
            <a:r>
              <a:rPr lang="en-US" sz="3200" dirty="0"/>
              <a:t>Scales easily to provide protection for the entire network</a:t>
            </a:r>
          </a:p>
          <a:p>
            <a:pPr lvl="0">
              <a:lnSpc>
                <a:spcPct val="110000"/>
              </a:lnSpc>
            </a:pPr>
            <a:r>
              <a:rPr lang="en-US" sz="3200" dirty="0"/>
              <a:t>Offers centralized management for correlation of distributed attacks</a:t>
            </a:r>
          </a:p>
          <a:p>
            <a:pPr lvl="0">
              <a:lnSpc>
                <a:spcPct val="110000"/>
              </a:lnSpc>
            </a:pPr>
            <a:r>
              <a:rPr lang="en-US" sz="3200" dirty="0"/>
              <a:t>Provides defense in depth</a:t>
            </a:r>
          </a:p>
          <a:p>
            <a:pPr lvl="0">
              <a:lnSpc>
                <a:spcPct val="110000"/>
              </a:lnSpc>
            </a:pPr>
            <a:r>
              <a:rPr lang="en-US" sz="3200" dirty="0"/>
              <a:t>Gives administrators the ability to quantify attacks</a:t>
            </a:r>
          </a:p>
          <a:p>
            <a:pPr lvl="0">
              <a:lnSpc>
                <a:spcPct val="110000"/>
              </a:lnSpc>
            </a:pPr>
            <a:r>
              <a:rPr lang="en-US" sz="3200" dirty="0"/>
              <a:t>Provides an additional layer of protection</a:t>
            </a:r>
          </a:p>
          <a:p>
            <a:pPr>
              <a:lnSpc>
                <a:spcPct val="110000"/>
              </a:lnSpc>
            </a:pPr>
            <a:endParaRPr lang="en-US" sz="3200" dirty="0"/>
          </a:p>
        </p:txBody>
      </p:sp>
      <p:sp>
        <p:nvSpPr>
          <p:cNvPr id="3" name="Title 2"/>
          <p:cNvSpPr>
            <a:spLocks noGrp="1"/>
          </p:cNvSpPr>
          <p:nvPr>
            <p:ph type="title"/>
          </p:nvPr>
        </p:nvSpPr>
        <p:spPr/>
        <p:txBody>
          <a:bodyPr/>
          <a:lstStyle/>
          <a:p>
            <a:r>
              <a:rPr lang="en-US" dirty="0"/>
              <a:t>IDS Pros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5797" y="993059"/>
            <a:ext cx="10380406" cy="4591664"/>
          </a:xfrm>
        </p:spPr>
        <p:txBody>
          <a:bodyPr numCol="2">
            <a:noAutofit/>
          </a:bodyPr>
          <a:lstStyle/>
          <a:p>
            <a:pPr lvl="0">
              <a:lnSpc>
                <a:spcPct val="120000"/>
              </a:lnSpc>
            </a:pPr>
            <a:r>
              <a:rPr lang="en-US" sz="2700" dirty="0"/>
              <a:t>Generates false positives and negatives</a:t>
            </a:r>
          </a:p>
          <a:p>
            <a:pPr lvl="0">
              <a:lnSpc>
                <a:spcPct val="120000"/>
              </a:lnSpc>
            </a:pPr>
            <a:r>
              <a:rPr lang="en-US" sz="2700" dirty="0"/>
              <a:t>Reacts to attacks rather than preventing them</a:t>
            </a:r>
          </a:p>
          <a:p>
            <a:pPr lvl="0">
              <a:lnSpc>
                <a:spcPct val="120000"/>
              </a:lnSpc>
            </a:pPr>
            <a:r>
              <a:rPr lang="en-US" sz="2700" dirty="0"/>
              <a:t>Requires full-time monitoring and  highly skilled staff dedicated to interpreting the data</a:t>
            </a:r>
          </a:p>
          <a:p>
            <a:pPr lvl="0">
              <a:lnSpc>
                <a:spcPct val="120000"/>
              </a:lnSpc>
            </a:pPr>
            <a:r>
              <a:rPr lang="en-US" sz="2700" dirty="0"/>
              <a:t>Requires a complex incident response process</a:t>
            </a:r>
          </a:p>
          <a:p>
            <a:pPr lvl="0">
              <a:lnSpc>
                <a:spcPct val="120000"/>
              </a:lnSpc>
            </a:pPr>
            <a:r>
              <a:rPr lang="en-US" sz="2700" dirty="0"/>
              <a:t>Cannot monitor traffic at higher network traffic rates</a:t>
            </a:r>
          </a:p>
          <a:p>
            <a:pPr lvl="0">
              <a:lnSpc>
                <a:spcPct val="120000"/>
              </a:lnSpc>
            </a:pPr>
            <a:r>
              <a:rPr lang="en-US" sz="2700" dirty="0"/>
              <a:t>Generates an enormous amount of data to be analyzed</a:t>
            </a:r>
          </a:p>
          <a:p>
            <a:pPr lvl="0">
              <a:lnSpc>
                <a:spcPct val="120000"/>
              </a:lnSpc>
            </a:pPr>
            <a:r>
              <a:rPr lang="en-US" sz="2700" dirty="0"/>
              <a:t>Cannot deal with encrypted network traffic</a:t>
            </a:r>
          </a:p>
          <a:p>
            <a:pPr lvl="0">
              <a:lnSpc>
                <a:spcPct val="120000"/>
              </a:lnSpc>
            </a:pPr>
            <a:r>
              <a:rPr lang="en-US" sz="2700" dirty="0"/>
              <a:t>It is expensive</a:t>
            </a:r>
          </a:p>
          <a:p>
            <a:pPr>
              <a:lnSpc>
                <a:spcPct val="120000"/>
              </a:lnSpc>
            </a:pPr>
            <a:endParaRPr lang="en-US" sz="2700" dirty="0"/>
          </a:p>
        </p:txBody>
      </p:sp>
      <p:sp>
        <p:nvSpPr>
          <p:cNvPr id="3" name="Title 2"/>
          <p:cNvSpPr>
            <a:spLocks noGrp="1"/>
          </p:cNvSpPr>
          <p:nvPr>
            <p:ph type="title"/>
          </p:nvPr>
        </p:nvSpPr>
        <p:spPr>
          <a:xfrm>
            <a:off x="553065" y="178312"/>
            <a:ext cx="10515600" cy="731173"/>
          </a:xfrm>
        </p:spPr>
        <p:txBody>
          <a:bodyPr/>
          <a:lstStyle/>
          <a:p>
            <a:r>
              <a:rPr lang="en-US" dirty="0"/>
              <a:t>IDS Cons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55AFF-5E59-426A-B749-BA711023396D}"/>
              </a:ext>
            </a:extLst>
          </p:cNvPr>
          <p:cNvSpPr>
            <a:spLocks noGrp="1"/>
          </p:cNvSpPr>
          <p:nvPr>
            <p:ph type="title"/>
          </p:nvPr>
        </p:nvSpPr>
        <p:spPr>
          <a:xfrm>
            <a:off x="553065" y="81321"/>
            <a:ext cx="10515600" cy="1325563"/>
          </a:xfrm>
        </p:spPr>
        <p:txBody>
          <a:bodyPr/>
          <a:lstStyle/>
          <a:p>
            <a:r>
              <a:rPr lang="en-US" dirty="0"/>
              <a:t>IDS &amp; Firewall</a:t>
            </a:r>
          </a:p>
        </p:txBody>
      </p:sp>
      <p:pic>
        <p:nvPicPr>
          <p:cNvPr id="4" name="Mídia Online 3" title="NextGen Firewall &amp; IPS Evasion: 5 Defensive Techniques">
            <a:hlinkClick r:id="" action="ppaction://media"/>
            <a:extLst>
              <a:ext uri="{FF2B5EF4-FFF2-40B4-BE49-F238E27FC236}">
                <a16:creationId xmlns:a16="http://schemas.microsoft.com/office/drawing/2014/main" id="{709F6788-EA3D-407F-A8E9-9E28C5A7049B}"/>
              </a:ext>
            </a:extLst>
          </p:cNvPr>
          <p:cNvPicPr>
            <a:picLocks noRot="1" noChangeAspect="1"/>
          </p:cNvPicPr>
          <p:nvPr>
            <a:videoFile r:link="rId1"/>
          </p:nvPr>
        </p:nvPicPr>
        <p:blipFill>
          <a:blip r:embed="rId4"/>
          <a:stretch>
            <a:fillRect/>
          </a:stretch>
        </p:blipFill>
        <p:spPr>
          <a:xfrm>
            <a:off x="2053304" y="1385888"/>
            <a:ext cx="7788786" cy="4400664"/>
          </a:xfrm>
          <a:prstGeom prst="rect">
            <a:avLst/>
          </a:prstGeom>
        </p:spPr>
      </p:pic>
    </p:spTree>
    <p:extLst>
      <p:ext uri="{BB962C8B-B14F-4D97-AF65-F5344CB8AC3E}">
        <p14:creationId xmlns:p14="http://schemas.microsoft.com/office/powerpoint/2010/main" val="244131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Honeypots</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61196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ídia Online 3" title="What is a Honeypot?">
            <a:hlinkClick r:id="" action="ppaction://media"/>
            <a:extLst>
              <a:ext uri="{FF2B5EF4-FFF2-40B4-BE49-F238E27FC236}">
                <a16:creationId xmlns:a16="http://schemas.microsoft.com/office/drawing/2014/main" id="{ECC1C1D5-672F-40F6-9B0B-3F370CDBC6E5}"/>
              </a:ext>
            </a:extLst>
          </p:cNvPr>
          <p:cNvPicPr>
            <a:picLocks noGrp="1" noRot="1" noChangeAspect="1"/>
          </p:cNvPicPr>
          <p:nvPr>
            <p:ph idx="1"/>
            <a:videoFile r:link="rId1"/>
          </p:nvPr>
        </p:nvPicPr>
        <p:blipFill>
          <a:blip r:embed="rId4"/>
          <a:stretch>
            <a:fillRect/>
          </a:stretch>
        </p:blipFill>
        <p:spPr>
          <a:xfrm>
            <a:off x="953729" y="177638"/>
            <a:ext cx="10028904" cy="5667000"/>
          </a:xfrm>
          <a:prstGeom prst="rect">
            <a:avLst/>
          </a:prstGeom>
        </p:spPr>
      </p:pic>
    </p:spTree>
    <p:extLst>
      <p:ext uri="{BB962C8B-B14F-4D97-AF65-F5344CB8AC3E}">
        <p14:creationId xmlns:p14="http://schemas.microsoft.com/office/powerpoint/2010/main" val="232809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07AEA-F636-4FFF-B0DD-FE7DEF5F7090}"/>
              </a:ext>
            </a:extLst>
          </p:cNvPr>
          <p:cNvSpPr>
            <a:spLocks noGrp="1"/>
          </p:cNvSpPr>
          <p:nvPr>
            <p:ph type="title"/>
          </p:nvPr>
        </p:nvSpPr>
        <p:spPr>
          <a:xfrm>
            <a:off x="838200" y="365125"/>
            <a:ext cx="10515600" cy="863907"/>
          </a:xfrm>
        </p:spPr>
        <p:txBody>
          <a:bodyPr/>
          <a:lstStyle/>
          <a:p>
            <a:r>
              <a:rPr lang="en-US"/>
              <a:t>Honeypots</a:t>
            </a:r>
            <a:endParaRPr lang="en-US" dirty="0"/>
          </a:p>
        </p:txBody>
      </p:sp>
      <p:pic>
        <p:nvPicPr>
          <p:cNvPr id="5122" name="Picture 2" descr="See the source image">
            <a:extLst>
              <a:ext uri="{FF2B5EF4-FFF2-40B4-BE49-F238E27FC236}">
                <a16:creationId xmlns:a16="http://schemas.microsoft.com/office/drawing/2014/main" id="{3D3A89F6-85C5-4486-9628-E0665D4CB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369" y="205817"/>
            <a:ext cx="1893631" cy="118252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7B6E215-0F35-4144-AC3E-2D0916EBE5B8}"/>
              </a:ext>
            </a:extLst>
          </p:cNvPr>
          <p:cNvSpPr>
            <a:spLocks noGrp="1"/>
          </p:cNvSpPr>
          <p:nvPr>
            <p:ph idx="1"/>
          </p:nvPr>
        </p:nvSpPr>
        <p:spPr>
          <a:xfrm>
            <a:off x="838200" y="1422503"/>
            <a:ext cx="10515600" cy="4388362"/>
          </a:xfrm>
        </p:spPr>
        <p:txBody>
          <a:bodyPr>
            <a:normAutofit lnSpcReduction="10000"/>
          </a:bodyPr>
          <a:lstStyle/>
          <a:p>
            <a:pPr>
              <a:lnSpc>
                <a:spcPct val="110000"/>
              </a:lnSpc>
            </a:pPr>
            <a:r>
              <a:rPr lang="en-US" dirty="0"/>
              <a:t>Are decoy servers or systems setup to gather information regarding an attacker of intruder into networks or systems. </a:t>
            </a:r>
          </a:p>
          <a:p>
            <a:pPr>
              <a:lnSpc>
                <a:spcPct val="110000"/>
              </a:lnSpc>
            </a:pPr>
            <a:r>
              <a:rPr lang="en-US" dirty="0"/>
              <a:t>Appear to run vulnerable services and capture vital information as intruders attempt unauthorized access. </a:t>
            </a:r>
          </a:p>
          <a:p>
            <a:pPr>
              <a:lnSpc>
                <a:spcPct val="110000"/>
              </a:lnSpc>
            </a:pPr>
            <a:r>
              <a:rPr lang="en-US" dirty="0"/>
              <a:t>Provide you early warning about new attacks and exploitation trends which allow administrators to successfully configure a behavioral based profile and provide correct tuning of network sensors. </a:t>
            </a:r>
          </a:p>
          <a:p>
            <a:pPr>
              <a:lnSpc>
                <a:spcPct val="110000"/>
              </a:lnSpc>
            </a:pPr>
            <a:r>
              <a:rPr lang="en-US" dirty="0"/>
              <a:t>Can capture all keystrokes and any files that might have been used in the intrusion attempt.</a:t>
            </a:r>
          </a:p>
        </p:txBody>
      </p:sp>
    </p:spTree>
    <p:extLst>
      <p:ext uri="{BB962C8B-B14F-4D97-AF65-F5344CB8AC3E}">
        <p14:creationId xmlns:p14="http://schemas.microsoft.com/office/powerpoint/2010/main" val="164066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8B2F0-8995-4652-A20D-A4EF16472F55}"/>
              </a:ext>
            </a:extLst>
          </p:cNvPr>
          <p:cNvSpPr>
            <a:spLocks noGrp="1"/>
          </p:cNvSpPr>
          <p:nvPr>
            <p:ph type="title"/>
          </p:nvPr>
        </p:nvSpPr>
        <p:spPr/>
        <p:txBody>
          <a:bodyPr/>
          <a:lstStyle/>
          <a:p>
            <a:r>
              <a:rPr lang="en-US" dirty="0"/>
              <a:t>Honeypots Types</a:t>
            </a:r>
          </a:p>
        </p:txBody>
      </p:sp>
      <p:sp>
        <p:nvSpPr>
          <p:cNvPr id="3" name="Espaço Reservado para Conteúdo 2">
            <a:extLst>
              <a:ext uri="{FF2B5EF4-FFF2-40B4-BE49-F238E27FC236}">
                <a16:creationId xmlns:a16="http://schemas.microsoft.com/office/drawing/2014/main" id="{624375A3-E240-4028-BC1C-8CA93C9E93CB}"/>
              </a:ext>
            </a:extLst>
          </p:cNvPr>
          <p:cNvSpPr>
            <a:spLocks noGrp="1"/>
          </p:cNvSpPr>
          <p:nvPr>
            <p:ph idx="1"/>
          </p:nvPr>
        </p:nvSpPr>
        <p:spPr>
          <a:xfrm>
            <a:off x="838200" y="1589651"/>
            <a:ext cx="10515600" cy="4004904"/>
          </a:xfrm>
        </p:spPr>
        <p:txBody>
          <a:bodyPr>
            <a:normAutofit lnSpcReduction="10000"/>
          </a:bodyPr>
          <a:lstStyle/>
          <a:p>
            <a:pPr>
              <a:lnSpc>
                <a:spcPct val="100000"/>
              </a:lnSpc>
            </a:pPr>
            <a:r>
              <a:rPr lang="en-US" sz="3200" b="1" dirty="0"/>
              <a:t>Production honeypots: </a:t>
            </a:r>
            <a:r>
              <a:rPr lang="en-US" sz="3200" dirty="0"/>
              <a:t>serve as decoy systems inside fully operating networks and servers, often as part of an intrusion detection system (IDS). They deflect criminal attention from the real system while analyzing malicious activity to help mitigate vulnerabilities.</a:t>
            </a:r>
          </a:p>
          <a:p>
            <a:pPr>
              <a:lnSpc>
                <a:spcPct val="100000"/>
              </a:lnSpc>
            </a:pPr>
            <a:r>
              <a:rPr lang="en-US" sz="3200" b="1" dirty="0"/>
              <a:t>Research honeypots: </a:t>
            </a:r>
            <a:r>
              <a:rPr lang="en-US" sz="3200" dirty="0"/>
              <a:t>used for educational purposes and security enhancement. They contain trackable data that you can trace when stolen to analyze the attack.</a:t>
            </a:r>
          </a:p>
        </p:txBody>
      </p:sp>
    </p:spTree>
    <p:extLst>
      <p:ext uri="{BB962C8B-B14F-4D97-AF65-F5344CB8AC3E}">
        <p14:creationId xmlns:p14="http://schemas.microsoft.com/office/powerpoint/2010/main" val="63921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8B2F0-8995-4652-A20D-A4EF16472F55}"/>
              </a:ext>
            </a:extLst>
          </p:cNvPr>
          <p:cNvSpPr>
            <a:spLocks noGrp="1"/>
          </p:cNvSpPr>
          <p:nvPr>
            <p:ph type="title"/>
          </p:nvPr>
        </p:nvSpPr>
        <p:spPr>
          <a:xfrm>
            <a:off x="287593" y="168480"/>
            <a:ext cx="10515600" cy="795081"/>
          </a:xfrm>
        </p:spPr>
        <p:txBody>
          <a:bodyPr/>
          <a:lstStyle/>
          <a:p>
            <a:r>
              <a:rPr lang="en-US" dirty="0"/>
              <a:t>Honeypots Limitations</a:t>
            </a:r>
          </a:p>
        </p:txBody>
      </p:sp>
      <p:sp>
        <p:nvSpPr>
          <p:cNvPr id="3" name="Espaço Reservado para Conteúdo 2">
            <a:extLst>
              <a:ext uri="{FF2B5EF4-FFF2-40B4-BE49-F238E27FC236}">
                <a16:creationId xmlns:a16="http://schemas.microsoft.com/office/drawing/2014/main" id="{624375A3-E240-4028-BC1C-8CA93C9E93CB}"/>
              </a:ext>
            </a:extLst>
          </p:cNvPr>
          <p:cNvSpPr>
            <a:spLocks noGrp="1"/>
          </p:cNvSpPr>
          <p:nvPr>
            <p:ph idx="1"/>
          </p:nvPr>
        </p:nvSpPr>
        <p:spPr>
          <a:xfrm>
            <a:off x="838200" y="1196360"/>
            <a:ext cx="10515600" cy="4516182"/>
          </a:xfrm>
        </p:spPr>
        <p:txBody>
          <a:bodyPr>
            <a:normAutofit/>
          </a:bodyPr>
          <a:lstStyle/>
          <a:p>
            <a:pPr algn="just">
              <a:lnSpc>
                <a:spcPct val="120000"/>
              </a:lnSpc>
            </a:pPr>
            <a:r>
              <a:rPr lang="en-US" sz="3200" dirty="0"/>
              <a:t>Honeypot security has its limitations as the honeypot cannot detect security breaches in legitimate systems, and it does not always identify the attacker. </a:t>
            </a:r>
          </a:p>
          <a:p>
            <a:pPr algn="just">
              <a:lnSpc>
                <a:spcPct val="120000"/>
              </a:lnSpc>
            </a:pPr>
            <a:r>
              <a:rPr lang="en-US" sz="3200" dirty="0">
                <a:solidFill>
                  <a:srgbClr val="FF0000"/>
                </a:solidFill>
              </a:rPr>
              <a:t>There is also a risk that, having successfully exploited the honeypot, an attacker can move laterally to infiltrate the real production network. To prevent this, you need to ensure that the honeypot is adequately isolated.</a:t>
            </a:r>
          </a:p>
        </p:txBody>
      </p:sp>
    </p:spTree>
    <p:extLst>
      <p:ext uri="{BB962C8B-B14F-4D97-AF65-F5344CB8AC3E}">
        <p14:creationId xmlns:p14="http://schemas.microsoft.com/office/powerpoint/2010/main" val="404682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Network Address Translation (NAT)</a:t>
            </a:r>
          </a:p>
          <a:p>
            <a:pPr marL="457200" indent="-457200">
              <a:lnSpc>
                <a:spcPct val="100000"/>
              </a:lnSpc>
              <a:buFont typeface="+mj-lt"/>
              <a:buAutoNum type="alphaUcPeriod"/>
            </a:pPr>
            <a:r>
              <a:rPr lang="en-US" sz="3200" dirty="0">
                <a:solidFill>
                  <a:srgbClr val="002060"/>
                </a:solidFill>
              </a:rPr>
              <a:t>Intrusion Detection System</a:t>
            </a:r>
          </a:p>
          <a:p>
            <a:pPr marL="457200" indent="-457200">
              <a:lnSpc>
                <a:spcPct val="100000"/>
              </a:lnSpc>
              <a:buFont typeface="+mj-lt"/>
              <a:buAutoNum type="alphaUcPeriod"/>
            </a:pPr>
            <a:r>
              <a:rPr lang="en-US" sz="3200" dirty="0">
                <a:solidFill>
                  <a:srgbClr val="002060"/>
                </a:solidFill>
              </a:rPr>
              <a:t>Honeypots</a:t>
            </a:r>
          </a:p>
          <a:p>
            <a:pPr marL="457200" indent="-457200">
              <a:lnSpc>
                <a:spcPct val="100000"/>
              </a:lnSpc>
              <a:buFont typeface="+mj-lt"/>
              <a:buAutoNum type="alphaUcPeriod"/>
            </a:pPr>
            <a:endParaRPr lang="en-US" sz="3200" dirty="0">
              <a:solidFill>
                <a:srgbClr val="002060"/>
              </a:solidFill>
            </a:endParaRPr>
          </a:p>
        </p:txBody>
      </p:sp>
    </p:spTree>
    <p:extLst>
      <p:ext uri="{BB962C8B-B14F-4D97-AF65-F5344CB8AC3E}">
        <p14:creationId xmlns:p14="http://schemas.microsoft.com/office/powerpoint/2010/main" val="1028661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7B3D-DECB-6B4A-B36D-F34E590AB03F}"/>
              </a:ext>
            </a:extLst>
          </p:cNvPr>
          <p:cNvSpPr>
            <a:spLocks noGrp="1"/>
          </p:cNvSpPr>
          <p:nvPr>
            <p:ph type="title"/>
          </p:nvPr>
        </p:nvSpPr>
        <p:spPr>
          <a:xfrm>
            <a:off x="924232" y="469137"/>
            <a:ext cx="10486858" cy="1064696"/>
          </a:xfrm>
        </p:spPr>
        <p:txBody>
          <a:bodyPr>
            <a:normAutofit/>
          </a:bodyPr>
          <a:lstStyle/>
          <a:p>
            <a:r>
              <a:rPr lang="en-US" sz="4800" b="1" dirty="0">
                <a:solidFill>
                  <a:srgbClr val="002060"/>
                </a:solidFill>
                <a:latin typeface="Aharoni" panose="02010803020104030203" pitchFamily="2" charset="-79"/>
                <a:cs typeface="Aharoni" panose="02010803020104030203" pitchFamily="2" charset="-79"/>
              </a:rPr>
              <a:t>Unit </a:t>
            </a:r>
            <a:r>
              <a:rPr lang="en-US" sz="4800" b="1" dirty="0">
                <a:solidFill>
                  <a:srgbClr val="002060"/>
                </a:solidFill>
                <a:latin typeface="+mn-lt"/>
                <a:cs typeface="Aharoni" panose="02010803020104030203" pitchFamily="2" charset="-79"/>
              </a:rPr>
              <a:t>4</a:t>
            </a:r>
            <a:r>
              <a:rPr lang="en-US" sz="4800" b="1" dirty="0">
                <a:solidFill>
                  <a:srgbClr val="002060"/>
                </a:solidFill>
                <a:latin typeface="Aharoni" panose="02010803020104030203" pitchFamily="2" charset="-79"/>
                <a:cs typeface="Aharoni" panose="02010803020104030203" pitchFamily="2" charset="-79"/>
              </a:rPr>
              <a:t> – Network Security (II)</a:t>
            </a:r>
          </a:p>
        </p:txBody>
      </p:sp>
      <p:pic>
        <p:nvPicPr>
          <p:cNvPr id="2" name="Picture 1">
            <a:extLst>
              <a:ext uri="{FF2B5EF4-FFF2-40B4-BE49-F238E27FC236}">
                <a16:creationId xmlns:a16="http://schemas.microsoft.com/office/drawing/2014/main" id="{7D705504-D657-FB4C-8FF5-E0445466F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852" y="1702181"/>
            <a:ext cx="3661831" cy="3453637"/>
          </a:xfrm>
          <a:prstGeom prst="rect">
            <a:avLst/>
          </a:prstGeom>
        </p:spPr>
      </p:pic>
      <p:sp>
        <p:nvSpPr>
          <p:cNvPr id="7" name="Content Placeholder 4">
            <a:extLst>
              <a:ext uri="{FF2B5EF4-FFF2-40B4-BE49-F238E27FC236}">
                <a16:creationId xmlns:a16="http://schemas.microsoft.com/office/drawing/2014/main" id="{9033DC5E-112F-4E31-BEC8-F07E06D15EAD}"/>
              </a:ext>
            </a:extLst>
          </p:cNvPr>
          <p:cNvSpPr>
            <a:spLocks noGrp="1"/>
          </p:cNvSpPr>
          <p:nvPr>
            <p:ph idx="1"/>
          </p:nvPr>
        </p:nvSpPr>
        <p:spPr>
          <a:xfrm>
            <a:off x="5128179" y="2299075"/>
            <a:ext cx="6468969" cy="2770592"/>
          </a:xfrm>
        </p:spPr>
        <p:txBody>
          <a:bodyPr anchor="ctr">
            <a:normAutofit/>
          </a:bodyPr>
          <a:lstStyle/>
          <a:p>
            <a:pPr marL="457200" indent="-457200">
              <a:lnSpc>
                <a:spcPct val="100000"/>
              </a:lnSpc>
              <a:buFont typeface="+mj-lt"/>
              <a:buAutoNum type="alphaUcPeriod"/>
            </a:pPr>
            <a:r>
              <a:rPr lang="en-US" sz="3200" dirty="0"/>
              <a:t>Network Address Translation (NAT)</a:t>
            </a:r>
          </a:p>
          <a:p>
            <a:pPr marL="457200" indent="-457200">
              <a:lnSpc>
                <a:spcPct val="100000"/>
              </a:lnSpc>
              <a:buFont typeface="+mj-lt"/>
              <a:buAutoNum type="alphaUcPeriod"/>
            </a:pPr>
            <a:r>
              <a:rPr lang="en-US" sz="3200" dirty="0">
                <a:solidFill>
                  <a:srgbClr val="002060"/>
                </a:solidFill>
              </a:rPr>
              <a:t>Intrusion Detection System</a:t>
            </a:r>
          </a:p>
          <a:p>
            <a:pPr marL="457200" indent="-457200">
              <a:lnSpc>
                <a:spcPct val="100000"/>
              </a:lnSpc>
              <a:buFont typeface="+mj-lt"/>
              <a:buAutoNum type="alphaUcPeriod"/>
            </a:pPr>
            <a:r>
              <a:rPr lang="en-US" sz="3200" dirty="0">
                <a:solidFill>
                  <a:srgbClr val="002060"/>
                </a:solidFill>
              </a:rPr>
              <a:t>Honeypots</a:t>
            </a:r>
          </a:p>
          <a:p>
            <a:pPr marL="457200" indent="-457200">
              <a:lnSpc>
                <a:spcPct val="100000"/>
              </a:lnSpc>
              <a:buFont typeface="+mj-lt"/>
              <a:buAutoNum type="alphaUcPeriod"/>
            </a:pPr>
            <a:endParaRPr lang="en-US" sz="3200" dirty="0">
              <a:solidFill>
                <a:srgbClr val="002060"/>
              </a:solidFill>
            </a:endParaRPr>
          </a:p>
        </p:txBody>
      </p:sp>
    </p:spTree>
    <p:extLst>
      <p:ext uri="{BB962C8B-B14F-4D97-AF65-F5344CB8AC3E}">
        <p14:creationId xmlns:p14="http://schemas.microsoft.com/office/powerpoint/2010/main" val="97418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8FD3F1-2757-0048-9847-F11FECB6246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 y="10"/>
            <a:ext cx="12192001" cy="4666928"/>
          </a:xfrm>
          <a:prstGeom prst="rect">
            <a:avLst/>
          </a:prstGeom>
        </p:spPr>
      </p:pic>
      <p:pic>
        <p:nvPicPr>
          <p:cNvPr id="22" name="Picture 13">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t="51817"/>
          <a:stretch/>
        </p:blipFill>
        <p:spPr>
          <a:xfrm>
            <a:off x="0" y="3553566"/>
            <a:ext cx="12192000" cy="3304434"/>
          </a:xfrm>
          <a:prstGeom prst="rect">
            <a:avLst/>
          </a:prstGeom>
        </p:spPr>
      </p:pic>
      <p:sp>
        <p:nvSpPr>
          <p:cNvPr id="23" name="Oval 15">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111" y="4606470"/>
            <a:ext cx="767645"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BFDA17-7C99-BB4B-AA35-34F998ACE2BE}"/>
              </a:ext>
            </a:extLst>
          </p:cNvPr>
          <p:cNvSpPr>
            <a:spLocks noGrp="1"/>
          </p:cNvSpPr>
          <p:nvPr>
            <p:ph type="ctrTitle"/>
          </p:nvPr>
        </p:nvSpPr>
        <p:spPr>
          <a:xfrm>
            <a:off x="344311" y="4588147"/>
            <a:ext cx="5774916" cy="1968174"/>
          </a:xfrm>
        </p:spPr>
        <p:txBody>
          <a:bodyPr anchor="ctr">
            <a:noAutofit/>
          </a:bodyPr>
          <a:lstStyle/>
          <a:p>
            <a:pPr algn="l">
              <a:lnSpc>
                <a:spcPct val="100000"/>
              </a:lnSpc>
            </a:pPr>
            <a:r>
              <a:rPr lang="en-US" sz="3600" b="1" dirty="0">
                <a:solidFill>
                  <a:srgbClr val="002060"/>
                </a:solidFill>
                <a:latin typeface="Aharoni" panose="02010803020104030203" pitchFamily="2" charset="-79"/>
                <a:cs typeface="Aharoni" panose="02010803020104030203" pitchFamily="2" charset="-79"/>
              </a:rPr>
              <a:t>Computational Intelligence</a:t>
            </a:r>
            <a:br>
              <a:rPr lang="en-US" sz="3600" b="1" dirty="0">
                <a:solidFill>
                  <a:srgbClr val="002060"/>
                </a:solidFill>
                <a:latin typeface="Aharoni" panose="02010803020104030203" pitchFamily="2" charset="-79"/>
                <a:cs typeface="Aharoni" panose="02010803020104030203" pitchFamily="2" charset="-79"/>
              </a:rPr>
            </a:br>
            <a:r>
              <a:rPr lang="en-US" sz="3600" b="1" dirty="0">
                <a:solidFill>
                  <a:srgbClr val="002060"/>
                </a:solidFill>
              </a:rPr>
              <a:t>(TC2027)</a:t>
            </a:r>
          </a:p>
        </p:txBody>
      </p:sp>
      <p:pic>
        <p:nvPicPr>
          <p:cNvPr id="1026" name="Picture 2" descr="See the source image">
            <a:extLst>
              <a:ext uri="{FF2B5EF4-FFF2-40B4-BE49-F238E27FC236}">
                <a16:creationId xmlns:a16="http://schemas.microsoft.com/office/drawing/2014/main" id="{BBE3C7B2-C2D6-419E-A6AD-D75A1533A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53" y="4976921"/>
            <a:ext cx="451485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2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BA26-1F71-1D4E-BE52-10A03A521463}"/>
              </a:ext>
            </a:extLst>
          </p:cNvPr>
          <p:cNvSpPr>
            <a:spLocks noGrp="1"/>
          </p:cNvSpPr>
          <p:nvPr>
            <p:ph type="ctrTitle"/>
          </p:nvPr>
        </p:nvSpPr>
        <p:spPr>
          <a:xfrm>
            <a:off x="8444203" y="359229"/>
            <a:ext cx="3454719" cy="5203371"/>
          </a:xfrm>
        </p:spPr>
        <p:txBody>
          <a:bodyPr vert="horz" lIns="91440" tIns="45720" rIns="91440" bIns="45720" rtlCol="0" anchor="ctr">
            <a:normAutofit/>
          </a:bodyPr>
          <a:lstStyle/>
          <a:p>
            <a:pPr>
              <a:lnSpc>
                <a:spcPct val="150000"/>
              </a:lnSpc>
            </a:pPr>
            <a:r>
              <a:rPr lang="en-US" sz="4400" dirty="0">
                <a:solidFill>
                  <a:srgbClr val="002060"/>
                </a:solidFill>
              </a:rPr>
              <a:t>Network Address Translation (NAT)</a:t>
            </a:r>
          </a:p>
        </p:txBody>
      </p:sp>
      <p:pic>
        <p:nvPicPr>
          <p:cNvPr id="4" name="Picture 3">
            <a:extLst>
              <a:ext uri="{FF2B5EF4-FFF2-40B4-BE49-F238E27FC236}">
                <a16:creationId xmlns:a16="http://schemas.microsoft.com/office/drawing/2014/main" id="{90D564B4-374C-8343-BAE9-46E6A8567213}"/>
              </a:ext>
            </a:extLst>
          </p:cNvPr>
          <p:cNvPicPr>
            <a:picLocks noChangeAspect="1"/>
          </p:cNvPicPr>
          <p:nvPr/>
        </p:nvPicPr>
        <p:blipFill rotWithShape="1">
          <a:blip r:embed="rId2">
            <a:extLst>
              <a:ext uri="{28A0092B-C50C-407E-A947-70E740481C1C}">
                <a14:useLocalDpi xmlns:a14="http://schemas.microsoft.com/office/drawing/2010/main"/>
              </a:ext>
            </a:extLst>
          </a:blip>
          <a:srcRect b="-1"/>
          <a:stretch/>
        </p:blipFill>
        <p:spPr>
          <a:xfrm>
            <a:off x="643467" y="359229"/>
            <a:ext cx="7486405" cy="5203371"/>
          </a:xfrm>
          <a:prstGeom prst="rect">
            <a:avLst/>
          </a:prstGeom>
        </p:spPr>
      </p:pic>
    </p:spTree>
    <p:extLst>
      <p:ext uri="{BB962C8B-B14F-4D97-AF65-F5344CB8AC3E}">
        <p14:creationId xmlns:p14="http://schemas.microsoft.com/office/powerpoint/2010/main" val="364466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82F9C-D14C-4D0E-909E-B217BE6C2514}"/>
              </a:ext>
            </a:extLst>
          </p:cNvPr>
          <p:cNvSpPr>
            <a:spLocks noGrp="1"/>
          </p:cNvSpPr>
          <p:nvPr>
            <p:ph type="title"/>
          </p:nvPr>
        </p:nvSpPr>
        <p:spPr/>
        <p:txBody>
          <a:bodyPr/>
          <a:lstStyle/>
          <a:p>
            <a:r>
              <a:rPr lang="en-US" dirty="0"/>
              <a:t>What is NAT?</a:t>
            </a:r>
          </a:p>
        </p:txBody>
      </p:sp>
      <p:sp>
        <p:nvSpPr>
          <p:cNvPr id="3" name="Espaço Reservado para Conteúdo 2">
            <a:extLst>
              <a:ext uri="{FF2B5EF4-FFF2-40B4-BE49-F238E27FC236}">
                <a16:creationId xmlns:a16="http://schemas.microsoft.com/office/drawing/2014/main" id="{2D4C1F5B-1C4B-4A3E-9A52-78E44BEB9DCB}"/>
              </a:ext>
            </a:extLst>
          </p:cNvPr>
          <p:cNvSpPr>
            <a:spLocks noGrp="1"/>
          </p:cNvSpPr>
          <p:nvPr>
            <p:ph idx="1"/>
          </p:nvPr>
        </p:nvSpPr>
        <p:spPr>
          <a:xfrm>
            <a:off x="671050" y="1697345"/>
            <a:ext cx="10423669" cy="3625606"/>
          </a:xfrm>
        </p:spPr>
        <p:txBody>
          <a:bodyPr>
            <a:normAutofit/>
          </a:bodyPr>
          <a:lstStyle/>
          <a:p>
            <a:pPr>
              <a:lnSpc>
                <a:spcPct val="110000"/>
              </a:lnSpc>
            </a:pPr>
            <a:r>
              <a:rPr lang="en-US" dirty="0"/>
              <a:t>Network Address Translation (NAT) is the process where a network device, usually a firewall, </a:t>
            </a:r>
            <a:r>
              <a:rPr lang="en-US" b="1" dirty="0"/>
              <a:t>assigns a public address to a computer</a:t>
            </a:r>
            <a:r>
              <a:rPr lang="en-US" dirty="0"/>
              <a:t> (or group of computers) </a:t>
            </a:r>
            <a:r>
              <a:rPr lang="en-US" b="1" dirty="0"/>
              <a:t>inside a private network</a:t>
            </a:r>
            <a:r>
              <a:rPr lang="en-US" dirty="0"/>
              <a:t>. </a:t>
            </a:r>
          </a:p>
          <a:p>
            <a:pPr>
              <a:lnSpc>
                <a:spcPct val="110000"/>
              </a:lnSpc>
            </a:pPr>
            <a:r>
              <a:rPr lang="en-US" dirty="0"/>
              <a:t>The main use of NAT is to limit the number of public IP addresses an organization or company must use, for both economy and security purposes.</a:t>
            </a:r>
          </a:p>
        </p:txBody>
      </p:sp>
    </p:spTree>
    <p:extLst>
      <p:ext uri="{BB962C8B-B14F-4D97-AF65-F5344CB8AC3E}">
        <p14:creationId xmlns:p14="http://schemas.microsoft.com/office/powerpoint/2010/main" val="85983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82F9C-D14C-4D0E-909E-B217BE6C2514}"/>
              </a:ext>
            </a:extLst>
          </p:cNvPr>
          <p:cNvSpPr>
            <a:spLocks noGrp="1"/>
          </p:cNvSpPr>
          <p:nvPr>
            <p:ph type="title"/>
          </p:nvPr>
        </p:nvSpPr>
        <p:spPr>
          <a:xfrm>
            <a:off x="726440" y="172085"/>
            <a:ext cx="10515600" cy="1325563"/>
          </a:xfrm>
        </p:spPr>
        <p:txBody>
          <a:bodyPr/>
          <a:lstStyle/>
          <a:p>
            <a:r>
              <a:rPr lang="en-US" dirty="0"/>
              <a:t>What is NAT?</a:t>
            </a:r>
          </a:p>
        </p:txBody>
      </p:sp>
      <p:pic>
        <p:nvPicPr>
          <p:cNvPr id="1026" name="Picture 2">
            <a:extLst>
              <a:ext uri="{FF2B5EF4-FFF2-40B4-BE49-F238E27FC236}">
                <a16:creationId xmlns:a16="http://schemas.microsoft.com/office/drawing/2014/main" id="{F8679E12-62E0-4C90-87FB-AE597039C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27906"/>
            <a:ext cx="10121982" cy="483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81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5116FE6-BFA4-4131-892B-B656DABDB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0" t="3223" r="738" b="2713"/>
          <a:stretch/>
        </p:blipFill>
        <p:spPr bwMode="auto">
          <a:xfrm>
            <a:off x="1553496" y="648928"/>
            <a:ext cx="9468465" cy="454250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0082F9C-D14C-4D0E-909E-B217BE6C2514}"/>
              </a:ext>
            </a:extLst>
          </p:cNvPr>
          <p:cNvSpPr>
            <a:spLocks noGrp="1"/>
          </p:cNvSpPr>
          <p:nvPr>
            <p:ph type="title"/>
          </p:nvPr>
        </p:nvSpPr>
        <p:spPr>
          <a:xfrm>
            <a:off x="726440" y="172085"/>
            <a:ext cx="10515600" cy="1325563"/>
          </a:xfrm>
        </p:spPr>
        <p:txBody>
          <a:bodyPr/>
          <a:lstStyle/>
          <a:p>
            <a:r>
              <a:rPr lang="en-US" dirty="0"/>
              <a:t>What is NAT?</a:t>
            </a:r>
          </a:p>
        </p:txBody>
      </p:sp>
    </p:spTree>
    <p:extLst>
      <p:ext uri="{BB962C8B-B14F-4D97-AF65-F5344CB8AC3E}">
        <p14:creationId xmlns:p14="http://schemas.microsoft.com/office/powerpoint/2010/main" val="2126178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82F9C-D14C-4D0E-909E-B217BE6C2514}"/>
              </a:ext>
            </a:extLst>
          </p:cNvPr>
          <p:cNvSpPr>
            <a:spLocks noGrp="1"/>
          </p:cNvSpPr>
          <p:nvPr>
            <p:ph type="title"/>
          </p:nvPr>
        </p:nvSpPr>
        <p:spPr>
          <a:xfrm>
            <a:off x="529795" y="141749"/>
            <a:ext cx="10515600" cy="1325563"/>
          </a:xfrm>
        </p:spPr>
        <p:txBody>
          <a:bodyPr/>
          <a:lstStyle/>
          <a:p>
            <a:r>
              <a:rPr lang="en-US" dirty="0"/>
              <a:t>Types of NAT</a:t>
            </a:r>
          </a:p>
        </p:txBody>
      </p:sp>
      <p:pic>
        <p:nvPicPr>
          <p:cNvPr id="3074" name="Picture 2">
            <a:extLst>
              <a:ext uri="{FF2B5EF4-FFF2-40B4-BE49-F238E27FC236}">
                <a16:creationId xmlns:a16="http://schemas.microsoft.com/office/drawing/2014/main" id="{FFC309A0-984F-402E-813B-FC4A00B69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31" y="1511464"/>
            <a:ext cx="4692171" cy="211147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B11E54A-29E1-4226-9E4B-915CCEBED25C}"/>
              </a:ext>
            </a:extLst>
          </p:cNvPr>
          <p:cNvSpPr txBox="1"/>
          <p:nvPr/>
        </p:nvSpPr>
        <p:spPr>
          <a:xfrm>
            <a:off x="1207783" y="3636757"/>
            <a:ext cx="2990592" cy="1200329"/>
          </a:xfrm>
          <a:prstGeom prst="rect">
            <a:avLst/>
          </a:prstGeom>
          <a:noFill/>
        </p:spPr>
        <p:txBody>
          <a:bodyPr wrap="square">
            <a:spAutoFit/>
          </a:bodyPr>
          <a:lstStyle/>
          <a:p>
            <a:pPr algn="l"/>
            <a:r>
              <a:rPr lang="en-US" b="1" i="0" dirty="0">
                <a:solidFill>
                  <a:srgbClr val="202122"/>
                </a:solidFill>
                <a:effectLst/>
                <a:latin typeface="Arial" panose="020B0604020202020204" pitchFamily="34" charset="0"/>
              </a:rPr>
              <a:t>Full-cone NAT (</a:t>
            </a:r>
            <a:r>
              <a:rPr lang="en-US" b="1" i="1" dirty="0">
                <a:solidFill>
                  <a:srgbClr val="202122"/>
                </a:solidFill>
                <a:effectLst/>
                <a:latin typeface="Arial" panose="020B0604020202020204" pitchFamily="34" charset="0"/>
              </a:rPr>
              <a:t>one-to-one NAT)</a:t>
            </a:r>
            <a:r>
              <a:rPr lang="en-US" b="0" i="1"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Once an internal address is mapped to an external address (</a:t>
            </a:r>
            <a:r>
              <a:rPr lang="en-US" b="1" i="1" u="sng" dirty="0">
                <a:solidFill>
                  <a:srgbClr val="202122"/>
                </a:solidFill>
                <a:effectLst/>
                <a:latin typeface="Arial" panose="020B0604020202020204" pitchFamily="34" charset="0"/>
              </a:rPr>
              <a:t>static</a:t>
            </a:r>
            <a:r>
              <a:rPr lang="en-US" b="0" i="0" dirty="0">
                <a:solidFill>
                  <a:srgbClr val="202122"/>
                </a:solidFill>
                <a:effectLst/>
                <a:latin typeface="Arial" panose="020B0604020202020204" pitchFamily="34" charset="0"/>
              </a:rPr>
              <a:t>).</a:t>
            </a:r>
          </a:p>
        </p:txBody>
      </p:sp>
      <p:pic>
        <p:nvPicPr>
          <p:cNvPr id="3076" name="Picture 4">
            <a:extLst>
              <a:ext uri="{FF2B5EF4-FFF2-40B4-BE49-F238E27FC236}">
                <a16:creationId xmlns:a16="http://schemas.microsoft.com/office/drawing/2014/main" id="{E897D26B-CF7F-4CEC-8B97-C84BD7F17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904" y="1657686"/>
            <a:ext cx="4398625" cy="197907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A2510C90-A3A0-42AD-9A4B-45CAF4F6D2A0}"/>
              </a:ext>
            </a:extLst>
          </p:cNvPr>
          <p:cNvSpPr txBox="1"/>
          <p:nvPr/>
        </p:nvSpPr>
        <p:spPr>
          <a:xfrm>
            <a:off x="6095999" y="3530639"/>
            <a:ext cx="4398625" cy="2031325"/>
          </a:xfrm>
          <a:prstGeom prst="rect">
            <a:avLst/>
          </a:prstGeom>
          <a:noFill/>
        </p:spPr>
        <p:txBody>
          <a:bodyPr wrap="square">
            <a:spAutoFit/>
          </a:bodyPr>
          <a:lstStyle/>
          <a:p>
            <a:pPr algn="l"/>
            <a:r>
              <a:rPr lang="en-US" b="1" i="0" dirty="0">
                <a:solidFill>
                  <a:srgbClr val="202122"/>
                </a:solidFill>
                <a:effectLst/>
                <a:latin typeface="Arial" panose="020B0604020202020204" pitchFamily="34" charset="0"/>
              </a:rPr>
              <a:t>(Address)-restricted-cone NAT: </a:t>
            </a:r>
            <a:r>
              <a:rPr lang="en-US" b="0" i="0" dirty="0">
                <a:solidFill>
                  <a:srgbClr val="202122"/>
                </a:solidFill>
                <a:effectLst/>
                <a:latin typeface="Arial" panose="020B0604020202020204" pitchFamily="34" charset="0"/>
              </a:rPr>
              <a:t>an internal address is mapped to an external address. </a:t>
            </a:r>
            <a:r>
              <a:rPr lang="en-US" b="1" i="0" dirty="0">
                <a:solidFill>
                  <a:srgbClr val="202122"/>
                </a:solidFill>
                <a:effectLst/>
                <a:latin typeface="Arial" panose="020B0604020202020204" pitchFamily="34" charset="0"/>
              </a:rPr>
              <a:t>An external host can send packets to an internal address, only if the internal address has previously sent a packet using previous port (</a:t>
            </a:r>
            <a:r>
              <a:rPr lang="en-US" b="1" i="1" u="sng" dirty="0">
                <a:solidFill>
                  <a:srgbClr val="202122"/>
                </a:solidFill>
                <a:effectLst/>
                <a:latin typeface="Arial" panose="020B0604020202020204" pitchFamily="34" charset="0"/>
              </a:rPr>
              <a:t>dynamic open ports</a:t>
            </a:r>
            <a:r>
              <a:rPr lang="en-US" b="1"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2713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82F9C-D14C-4D0E-909E-B217BE6C2514}"/>
              </a:ext>
            </a:extLst>
          </p:cNvPr>
          <p:cNvSpPr>
            <a:spLocks noGrp="1"/>
          </p:cNvSpPr>
          <p:nvPr>
            <p:ph type="title"/>
          </p:nvPr>
        </p:nvSpPr>
        <p:spPr>
          <a:xfrm>
            <a:off x="529795" y="141749"/>
            <a:ext cx="10515600" cy="1325563"/>
          </a:xfrm>
        </p:spPr>
        <p:txBody>
          <a:bodyPr/>
          <a:lstStyle/>
          <a:p>
            <a:r>
              <a:rPr lang="en-US" dirty="0"/>
              <a:t>Types of NAT</a:t>
            </a:r>
          </a:p>
        </p:txBody>
      </p:sp>
      <p:sp>
        <p:nvSpPr>
          <p:cNvPr id="6" name="CaixaDeTexto 5">
            <a:extLst>
              <a:ext uri="{FF2B5EF4-FFF2-40B4-BE49-F238E27FC236}">
                <a16:creationId xmlns:a16="http://schemas.microsoft.com/office/drawing/2014/main" id="{CB11E54A-29E1-4226-9E4B-915CCEBED25C}"/>
              </a:ext>
            </a:extLst>
          </p:cNvPr>
          <p:cNvSpPr txBox="1"/>
          <p:nvPr/>
        </p:nvSpPr>
        <p:spPr>
          <a:xfrm>
            <a:off x="912815" y="3758789"/>
            <a:ext cx="4331928" cy="2031325"/>
          </a:xfrm>
          <a:prstGeom prst="rect">
            <a:avLst/>
          </a:prstGeom>
          <a:noFill/>
        </p:spPr>
        <p:txBody>
          <a:bodyPr wrap="square">
            <a:spAutoFit/>
          </a:bodyPr>
          <a:lstStyle/>
          <a:p>
            <a:pPr algn="l"/>
            <a:r>
              <a:rPr lang="en-US" b="1" i="0" dirty="0">
                <a:solidFill>
                  <a:srgbClr val="202122"/>
                </a:solidFill>
                <a:effectLst/>
                <a:latin typeface="Arial" panose="020B0604020202020204" pitchFamily="34" charset="0"/>
              </a:rPr>
              <a:t>Port-restricted cone NAT: </a:t>
            </a:r>
            <a:r>
              <a:rPr lang="en-US" i="0" dirty="0">
                <a:solidFill>
                  <a:srgbClr val="202122"/>
                </a:solidFill>
                <a:effectLst/>
                <a:latin typeface="Arial" panose="020B0604020202020204" pitchFamily="34" charset="0"/>
              </a:rPr>
              <a:t>Like an address restricted cone NAT, but the restriction includes port numbers. To be possible to send packages to an </a:t>
            </a:r>
            <a:r>
              <a:rPr lang="en-US" b="1" i="0" dirty="0">
                <a:solidFill>
                  <a:srgbClr val="202122"/>
                </a:solidFill>
                <a:effectLst/>
                <a:latin typeface="Arial" panose="020B0604020202020204" pitchFamily="34" charset="0"/>
              </a:rPr>
              <a:t>internal address is required that the exploit port is mapped to an external address</a:t>
            </a:r>
            <a:r>
              <a:rPr lang="en-US" i="0" dirty="0">
                <a:solidFill>
                  <a:srgbClr val="202122"/>
                </a:solidFill>
                <a:effectLst/>
                <a:latin typeface="Arial" panose="020B0604020202020204" pitchFamily="34" charset="0"/>
              </a:rPr>
              <a:t>.</a:t>
            </a:r>
          </a:p>
        </p:txBody>
      </p:sp>
      <p:pic>
        <p:nvPicPr>
          <p:cNvPr id="4098" name="Picture 2">
            <a:extLst>
              <a:ext uri="{FF2B5EF4-FFF2-40B4-BE49-F238E27FC236}">
                <a16:creationId xmlns:a16="http://schemas.microsoft.com/office/drawing/2014/main" id="{43E61C9B-5C6A-4211-9A10-011311AC0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13" y="1644050"/>
            <a:ext cx="4743297" cy="2134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6293BD7-DDF1-499F-B231-45C0D199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466" y="1730196"/>
            <a:ext cx="4360363" cy="1961856"/>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249187B3-BF07-4F4B-A57B-8B6F07CA3B47}"/>
              </a:ext>
            </a:extLst>
          </p:cNvPr>
          <p:cNvSpPr txBox="1"/>
          <p:nvPr/>
        </p:nvSpPr>
        <p:spPr>
          <a:xfrm>
            <a:off x="6431328" y="3778199"/>
            <a:ext cx="4664638" cy="1477328"/>
          </a:xfrm>
          <a:prstGeom prst="rect">
            <a:avLst/>
          </a:prstGeom>
          <a:noFill/>
        </p:spPr>
        <p:txBody>
          <a:bodyPr wrap="square">
            <a:spAutoFit/>
          </a:bodyPr>
          <a:lstStyle/>
          <a:p>
            <a:pPr algn="l"/>
            <a:r>
              <a:rPr lang="en-US" b="1" i="0" dirty="0">
                <a:solidFill>
                  <a:srgbClr val="202122"/>
                </a:solidFill>
                <a:effectLst/>
                <a:latin typeface="Arial" panose="020B0604020202020204" pitchFamily="34" charset="0"/>
              </a:rPr>
              <a:t>Symmetric NAT: </a:t>
            </a:r>
            <a:r>
              <a:rPr lang="en-US" b="0" i="0" dirty="0">
                <a:solidFill>
                  <a:srgbClr val="202122"/>
                </a:solidFill>
                <a:effectLst/>
                <a:latin typeface="Arial" panose="020B0604020202020204" pitchFamily="34" charset="0"/>
              </a:rPr>
              <a:t>each request from the same internal IP address and port to a specific destination IP address and port is mapped to a unique external source IP address and port.</a:t>
            </a:r>
          </a:p>
        </p:txBody>
      </p:sp>
    </p:spTree>
    <p:extLst>
      <p:ext uri="{BB962C8B-B14F-4D97-AF65-F5344CB8AC3E}">
        <p14:creationId xmlns:p14="http://schemas.microsoft.com/office/powerpoint/2010/main" val="381897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1479</Words>
  <Application>Microsoft Office PowerPoint</Application>
  <PresentationFormat>Widescreen</PresentationFormat>
  <Paragraphs>124</Paragraphs>
  <Slides>31</Slides>
  <Notes>2</Notes>
  <HiddenSlides>0</HiddenSlides>
  <MMClips>2</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31</vt:i4>
      </vt:variant>
    </vt:vector>
  </HeadingPairs>
  <TitlesOfParts>
    <vt:vector size="36" baseType="lpstr">
      <vt:lpstr>Abadi</vt:lpstr>
      <vt:lpstr>Aharoni</vt:lpstr>
      <vt:lpstr>Arial</vt:lpstr>
      <vt:lpstr>Calibri</vt:lpstr>
      <vt:lpstr>Office Theme</vt:lpstr>
      <vt:lpstr>Computational Intelligence (TC2027)</vt:lpstr>
      <vt:lpstr>Apresentação do PowerPoint</vt:lpstr>
      <vt:lpstr>Unit 4 – Network Security (II)</vt:lpstr>
      <vt:lpstr>Network Address Translation (NAT)</vt:lpstr>
      <vt:lpstr>What is NAT?</vt:lpstr>
      <vt:lpstr>What is NAT?</vt:lpstr>
      <vt:lpstr>What is NAT?</vt:lpstr>
      <vt:lpstr>Types of NAT</vt:lpstr>
      <vt:lpstr>Types of NAT</vt:lpstr>
      <vt:lpstr>Intrusion Detection System</vt:lpstr>
      <vt:lpstr>What is an Intrusion Detection System?</vt:lpstr>
      <vt:lpstr>Intrusion Detection System (IDS) x Intrusion Prevention System (IPS)</vt:lpstr>
      <vt:lpstr>Intrusion Detection System Types</vt:lpstr>
      <vt:lpstr>IDS - Host Based</vt:lpstr>
      <vt:lpstr>IDS - Network Based</vt:lpstr>
      <vt:lpstr>Comparison</vt:lpstr>
      <vt:lpstr>Hybrid IDS</vt:lpstr>
      <vt:lpstr>Signature Based IDS</vt:lpstr>
      <vt:lpstr>Signature Based IDS</vt:lpstr>
      <vt:lpstr>Anomaly Based IDS</vt:lpstr>
      <vt:lpstr>IDS Issues</vt:lpstr>
      <vt:lpstr>IDS Pros</vt:lpstr>
      <vt:lpstr>IDS Cons</vt:lpstr>
      <vt:lpstr>IDS &amp; Firewall</vt:lpstr>
      <vt:lpstr>Honeypots</vt:lpstr>
      <vt:lpstr>Apresentação do PowerPoint</vt:lpstr>
      <vt:lpstr>Honeypots</vt:lpstr>
      <vt:lpstr>Honeypots Types</vt:lpstr>
      <vt:lpstr>Honeypots Limitations</vt:lpstr>
      <vt:lpstr>Unit 4 – Network Security (II)</vt:lpstr>
      <vt:lpstr>Computational Intelligence (TC2027)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(TC2023)</dc:title>
  <dc:creator>ALEXANDRE</dc:creator>
  <cp:lastModifiedBy>ALEXANDRE</cp:lastModifiedBy>
  <cp:revision>14</cp:revision>
  <dcterms:created xsi:type="dcterms:W3CDTF">2021-01-13T19:01:52Z</dcterms:created>
  <dcterms:modified xsi:type="dcterms:W3CDTF">2021-03-26T18:00:33Z</dcterms:modified>
</cp:coreProperties>
</file>